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4"/>
    </p:embeddedFont>
    <p:embeddedFont>
      <p:font typeface="Arim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54360" y="2837557"/>
            <a:ext cx="6149131" cy="4611886"/>
          </a:xfrm>
          <a:custGeom>
            <a:avLst/>
            <a:gdLst/>
            <a:ahLst/>
            <a:cxnLst/>
            <a:rect l="l" t="t" r="r" b="b"/>
            <a:pathLst>
              <a:path w="6149131" h="4611886">
                <a:moveTo>
                  <a:pt x="0" y="0"/>
                </a:moveTo>
                <a:lnTo>
                  <a:pt x="6149131" y="0"/>
                </a:lnTo>
                <a:lnTo>
                  <a:pt x="6149131" y="4611887"/>
                </a:lnTo>
                <a:lnTo>
                  <a:pt x="0" y="4611887"/>
                </a:lnTo>
                <a:lnTo>
                  <a:pt x="0" y="0"/>
                </a:lnTo>
                <a:close/>
              </a:path>
            </a:pathLst>
          </a:custGeom>
          <a:blipFill>
            <a:blip r:embed="rId5"/>
            <a:stretch>
              <a:fillRect/>
            </a:stretch>
          </a:blipFill>
        </p:spPr>
      </p:sp>
      <p:sp>
        <p:nvSpPr>
          <p:cNvPr id="7" name="TextBox 7"/>
          <p:cNvSpPr txBox="1"/>
          <p:nvPr/>
        </p:nvSpPr>
        <p:spPr>
          <a:xfrm>
            <a:off x="7850237" y="1634877"/>
            <a:ext cx="9445526" cy="3744516"/>
          </a:xfrm>
          <a:prstGeom prst="rect">
            <a:avLst/>
          </a:prstGeom>
        </p:spPr>
        <p:txBody>
          <a:bodyPr lIns="0" tIns="0" rIns="0" bIns="0" rtlCol="0" anchor="t">
            <a:spAutoFit/>
          </a:bodyPr>
          <a:lstStyle/>
          <a:p>
            <a:pPr algn="l">
              <a:lnSpc>
                <a:spcPts val="9625"/>
              </a:lnSpc>
            </a:pPr>
            <a:r>
              <a:rPr lang="en-US" sz="7687">
                <a:solidFill>
                  <a:srgbClr val="97B8FF"/>
                </a:solidFill>
                <a:latin typeface="Arimo"/>
                <a:ea typeface="Arimo"/>
                <a:cs typeface="Arimo"/>
                <a:sym typeface="Arimo"/>
              </a:rPr>
              <a:t>Crack Detection on Structures using AI and ML</a:t>
            </a:r>
          </a:p>
        </p:txBody>
      </p:sp>
      <p:sp>
        <p:nvSpPr>
          <p:cNvPr id="8" name="TextBox 8"/>
          <p:cNvSpPr txBox="1"/>
          <p:nvPr/>
        </p:nvSpPr>
        <p:spPr>
          <a:xfrm>
            <a:off x="7883574" y="6057900"/>
            <a:ext cx="9445526" cy="461665"/>
          </a:xfrm>
          <a:prstGeom prst="rect">
            <a:avLst/>
          </a:prstGeom>
        </p:spPr>
        <p:txBody>
          <a:bodyPr lIns="0" tIns="0" rIns="0" bIns="0" rtlCol="0" anchor="t">
            <a:spAutoFit/>
          </a:bodyPr>
          <a:lstStyle/>
          <a:p>
            <a:pPr algn="l">
              <a:lnSpc>
                <a:spcPts val="3562"/>
              </a:lnSpc>
            </a:pPr>
            <a:r>
              <a:rPr lang="en-US" sz="3200" b="1" dirty="0">
                <a:solidFill>
                  <a:srgbClr val="E0D6DE"/>
                </a:solidFill>
                <a:latin typeface="Arimo"/>
                <a:ea typeface="Arimo"/>
                <a:cs typeface="Arimo"/>
                <a:sym typeface="Arimo"/>
              </a:rPr>
              <a:t>Name : Atharva Khadse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768549" y="575221"/>
            <a:ext cx="5490121" cy="714821"/>
          </a:xfrm>
          <a:prstGeom prst="rect">
            <a:avLst/>
          </a:prstGeom>
        </p:spPr>
        <p:txBody>
          <a:bodyPr lIns="0" tIns="0" rIns="0" bIns="0" rtlCol="0" anchor="t">
            <a:spAutoFit/>
          </a:bodyPr>
          <a:lstStyle/>
          <a:p>
            <a:pPr algn="l">
              <a:lnSpc>
                <a:spcPts val="5374"/>
              </a:lnSpc>
            </a:pPr>
            <a:r>
              <a:rPr lang="en-US" sz="4312">
                <a:solidFill>
                  <a:srgbClr val="97B8FF"/>
                </a:solidFill>
                <a:latin typeface="Arimo"/>
                <a:ea typeface="Arimo"/>
                <a:cs typeface="Arimo"/>
                <a:sym typeface="Arimo"/>
              </a:rPr>
              <a:t>System Design</a:t>
            </a:r>
          </a:p>
        </p:txBody>
      </p:sp>
      <p:sp>
        <p:nvSpPr>
          <p:cNvPr id="6" name="TextBox 6"/>
          <p:cNvSpPr txBox="1"/>
          <p:nvPr/>
        </p:nvSpPr>
        <p:spPr>
          <a:xfrm>
            <a:off x="768549" y="1533674"/>
            <a:ext cx="16750904" cy="437109"/>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The proposed system will be designed as a modular architecture, comprising distinct components.</a:t>
            </a:r>
          </a:p>
        </p:txBody>
      </p:sp>
      <p:sp>
        <p:nvSpPr>
          <p:cNvPr id="7" name="Freeform 7" descr="preencoded.png"/>
          <p:cNvSpPr/>
          <p:nvPr/>
        </p:nvSpPr>
        <p:spPr>
          <a:xfrm>
            <a:off x="768549" y="2217836"/>
            <a:ext cx="329356" cy="329356"/>
          </a:xfrm>
          <a:custGeom>
            <a:avLst/>
            <a:gdLst/>
            <a:ahLst/>
            <a:cxnLst/>
            <a:rect l="l" t="t" r="r" b="b"/>
            <a:pathLst>
              <a:path w="329356" h="329356">
                <a:moveTo>
                  <a:pt x="0" y="0"/>
                </a:moveTo>
                <a:lnTo>
                  <a:pt x="329356" y="0"/>
                </a:lnTo>
                <a:lnTo>
                  <a:pt x="329356" y="329356"/>
                </a:lnTo>
                <a:lnTo>
                  <a:pt x="0" y="329356"/>
                </a:lnTo>
                <a:lnTo>
                  <a:pt x="0" y="0"/>
                </a:lnTo>
                <a:close/>
              </a:path>
            </a:pathLst>
          </a:custGeom>
          <a:blipFill>
            <a:blip r:embed="rId4"/>
            <a:stretch>
              <a:fillRect/>
            </a:stretch>
          </a:blipFill>
        </p:spPr>
      </p:sp>
      <p:sp>
        <p:nvSpPr>
          <p:cNvPr id="8" name="TextBox 8"/>
          <p:cNvSpPr txBox="1"/>
          <p:nvPr/>
        </p:nvSpPr>
        <p:spPr>
          <a:xfrm>
            <a:off x="768549" y="2747665"/>
            <a:ext cx="2744986" cy="362099"/>
          </a:xfrm>
          <a:prstGeom prst="rect">
            <a:avLst/>
          </a:prstGeom>
        </p:spPr>
        <p:txBody>
          <a:bodyPr lIns="0" tIns="0" rIns="0" bIns="0" rtlCol="0" anchor="t">
            <a:spAutoFit/>
          </a:bodyPr>
          <a:lstStyle/>
          <a:p>
            <a:pPr algn="l">
              <a:lnSpc>
                <a:spcPts val="2687"/>
              </a:lnSpc>
            </a:pPr>
            <a:r>
              <a:rPr lang="en-US" sz="2125">
                <a:solidFill>
                  <a:srgbClr val="E0D6DE"/>
                </a:solidFill>
                <a:latin typeface="Arimo"/>
                <a:ea typeface="Arimo"/>
                <a:cs typeface="Arimo"/>
                <a:sym typeface="Arimo"/>
              </a:rPr>
              <a:t>Image Acquisition</a:t>
            </a:r>
          </a:p>
        </p:txBody>
      </p:sp>
      <p:sp>
        <p:nvSpPr>
          <p:cNvPr id="9" name="TextBox 9"/>
          <p:cNvSpPr txBox="1"/>
          <p:nvPr/>
        </p:nvSpPr>
        <p:spPr>
          <a:xfrm>
            <a:off x="768549" y="3155751"/>
            <a:ext cx="3940671" cy="1139875"/>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Capture images of structural elements using high-resolution cameras or drones.</a:t>
            </a:r>
          </a:p>
        </p:txBody>
      </p:sp>
      <p:sp>
        <p:nvSpPr>
          <p:cNvPr id="10" name="Freeform 10" descr="preencoded.png"/>
          <p:cNvSpPr/>
          <p:nvPr/>
        </p:nvSpPr>
        <p:spPr>
          <a:xfrm>
            <a:off x="5038576" y="2217836"/>
            <a:ext cx="329356" cy="329356"/>
          </a:xfrm>
          <a:custGeom>
            <a:avLst/>
            <a:gdLst/>
            <a:ahLst/>
            <a:cxnLst/>
            <a:rect l="l" t="t" r="r" b="b"/>
            <a:pathLst>
              <a:path w="329356" h="329356">
                <a:moveTo>
                  <a:pt x="0" y="0"/>
                </a:moveTo>
                <a:lnTo>
                  <a:pt x="329356" y="0"/>
                </a:lnTo>
                <a:lnTo>
                  <a:pt x="329356" y="329356"/>
                </a:lnTo>
                <a:lnTo>
                  <a:pt x="0" y="329356"/>
                </a:lnTo>
                <a:lnTo>
                  <a:pt x="0" y="0"/>
                </a:lnTo>
                <a:close/>
              </a:path>
            </a:pathLst>
          </a:custGeom>
          <a:blipFill>
            <a:blip r:embed="rId5"/>
            <a:stretch>
              <a:fillRect/>
            </a:stretch>
          </a:blipFill>
        </p:spPr>
      </p:sp>
      <p:sp>
        <p:nvSpPr>
          <p:cNvPr id="11" name="TextBox 11"/>
          <p:cNvSpPr txBox="1"/>
          <p:nvPr/>
        </p:nvSpPr>
        <p:spPr>
          <a:xfrm>
            <a:off x="5038576" y="2747665"/>
            <a:ext cx="2962126" cy="362099"/>
          </a:xfrm>
          <a:prstGeom prst="rect">
            <a:avLst/>
          </a:prstGeom>
        </p:spPr>
        <p:txBody>
          <a:bodyPr lIns="0" tIns="0" rIns="0" bIns="0" rtlCol="0" anchor="t">
            <a:spAutoFit/>
          </a:bodyPr>
          <a:lstStyle/>
          <a:p>
            <a:pPr algn="l">
              <a:lnSpc>
                <a:spcPts val="2687"/>
              </a:lnSpc>
            </a:pPr>
            <a:r>
              <a:rPr lang="en-US" sz="2125">
                <a:solidFill>
                  <a:srgbClr val="E0D6DE"/>
                </a:solidFill>
                <a:latin typeface="Arimo"/>
                <a:ea typeface="Arimo"/>
                <a:cs typeface="Arimo"/>
                <a:sym typeface="Arimo"/>
              </a:rPr>
              <a:t>Image Preprocessing</a:t>
            </a:r>
          </a:p>
        </p:txBody>
      </p:sp>
      <p:sp>
        <p:nvSpPr>
          <p:cNvPr id="12" name="TextBox 12"/>
          <p:cNvSpPr txBox="1"/>
          <p:nvPr/>
        </p:nvSpPr>
        <p:spPr>
          <a:xfrm>
            <a:off x="5038576" y="3155751"/>
            <a:ext cx="3940671" cy="788491"/>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Enhance image quality, remove noise, and perform geometric corrections.</a:t>
            </a:r>
          </a:p>
        </p:txBody>
      </p:sp>
      <p:sp>
        <p:nvSpPr>
          <p:cNvPr id="13" name="Freeform 13" descr="preencoded.png"/>
          <p:cNvSpPr/>
          <p:nvPr/>
        </p:nvSpPr>
        <p:spPr>
          <a:xfrm>
            <a:off x="9308604" y="2217836"/>
            <a:ext cx="329356" cy="329356"/>
          </a:xfrm>
          <a:custGeom>
            <a:avLst/>
            <a:gdLst/>
            <a:ahLst/>
            <a:cxnLst/>
            <a:rect l="l" t="t" r="r" b="b"/>
            <a:pathLst>
              <a:path w="329356" h="329356">
                <a:moveTo>
                  <a:pt x="0" y="0"/>
                </a:moveTo>
                <a:lnTo>
                  <a:pt x="329356" y="0"/>
                </a:lnTo>
                <a:lnTo>
                  <a:pt x="329356" y="329356"/>
                </a:lnTo>
                <a:lnTo>
                  <a:pt x="0" y="329356"/>
                </a:lnTo>
                <a:lnTo>
                  <a:pt x="0" y="0"/>
                </a:lnTo>
                <a:close/>
              </a:path>
            </a:pathLst>
          </a:custGeom>
          <a:blipFill>
            <a:blip r:embed="rId6"/>
            <a:stretch>
              <a:fillRect/>
            </a:stretch>
          </a:blipFill>
        </p:spPr>
      </p:sp>
      <p:sp>
        <p:nvSpPr>
          <p:cNvPr id="14" name="TextBox 14"/>
          <p:cNvSpPr txBox="1"/>
          <p:nvPr/>
        </p:nvSpPr>
        <p:spPr>
          <a:xfrm>
            <a:off x="9308604" y="2747665"/>
            <a:ext cx="3231207" cy="362099"/>
          </a:xfrm>
          <a:prstGeom prst="rect">
            <a:avLst/>
          </a:prstGeom>
        </p:spPr>
        <p:txBody>
          <a:bodyPr lIns="0" tIns="0" rIns="0" bIns="0" rtlCol="0" anchor="t">
            <a:spAutoFit/>
          </a:bodyPr>
          <a:lstStyle/>
          <a:p>
            <a:pPr algn="l">
              <a:lnSpc>
                <a:spcPts val="2687"/>
              </a:lnSpc>
            </a:pPr>
            <a:r>
              <a:rPr lang="en-US" sz="2125">
                <a:solidFill>
                  <a:srgbClr val="E0D6DE"/>
                </a:solidFill>
                <a:latin typeface="Arimo"/>
                <a:ea typeface="Arimo"/>
                <a:cs typeface="Arimo"/>
                <a:sym typeface="Arimo"/>
              </a:rPr>
              <a:t>Crack Detection Model</a:t>
            </a:r>
          </a:p>
        </p:txBody>
      </p:sp>
      <p:sp>
        <p:nvSpPr>
          <p:cNvPr id="15" name="TextBox 15"/>
          <p:cNvSpPr txBox="1"/>
          <p:nvPr/>
        </p:nvSpPr>
        <p:spPr>
          <a:xfrm>
            <a:off x="9308604" y="3155751"/>
            <a:ext cx="3940671" cy="1491257"/>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Implement a deep learning model, such as a Convolutional Neural Network (CNN), for crack detection and classification.</a:t>
            </a:r>
          </a:p>
        </p:txBody>
      </p:sp>
      <p:sp>
        <p:nvSpPr>
          <p:cNvPr id="16" name="Freeform 16" descr="preencoded.png"/>
          <p:cNvSpPr/>
          <p:nvPr/>
        </p:nvSpPr>
        <p:spPr>
          <a:xfrm>
            <a:off x="13578631" y="2217836"/>
            <a:ext cx="329356" cy="329356"/>
          </a:xfrm>
          <a:custGeom>
            <a:avLst/>
            <a:gdLst/>
            <a:ahLst/>
            <a:cxnLst/>
            <a:rect l="l" t="t" r="r" b="b"/>
            <a:pathLst>
              <a:path w="329356" h="329356">
                <a:moveTo>
                  <a:pt x="0" y="0"/>
                </a:moveTo>
                <a:lnTo>
                  <a:pt x="329356" y="0"/>
                </a:lnTo>
                <a:lnTo>
                  <a:pt x="329356" y="329356"/>
                </a:lnTo>
                <a:lnTo>
                  <a:pt x="0" y="329356"/>
                </a:lnTo>
                <a:lnTo>
                  <a:pt x="0" y="0"/>
                </a:lnTo>
                <a:close/>
              </a:path>
            </a:pathLst>
          </a:custGeom>
          <a:blipFill>
            <a:blip r:embed="rId7"/>
            <a:stretch>
              <a:fillRect/>
            </a:stretch>
          </a:blipFill>
        </p:spPr>
      </p:sp>
      <p:sp>
        <p:nvSpPr>
          <p:cNvPr id="17" name="TextBox 17"/>
          <p:cNvSpPr txBox="1"/>
          <p:nvPr/>
        </p:nvSpPr>
        <p:spPr>
          <a:xfrm>
            <a:off x="13578631" y="2747665"/>
            <a:ext cx="3940820" cy="705148"/>
          </a:xfrm>
          <a:prstGeom prst="rect">
            <a:avLst/>
          </a:prstGeom>
        </p:spPr>
        <p:txBody>
          <a:bodyPr lIns="0" tIns="0" rIns="0" bIns="0" rtlCol="0" anchor="t">
            <a:spAutoFit/>
          </a:bodyPr>
          <a:lstStyle/>
          <a:p>
            <a:pPr algn="l">
              <a:lnSpc>
                <a:spcPts val="2687"/>
              </a:lnSpc>
            </a:pPr>
            <a:r>
              <a:rPr lang="en-US" sz="2125">
                <a:solidFill>
                  <a:srgbClr val="E0D6DE"/>
                </a:solidFill>
                <a:latin typeface="Arimo"/>
                <a:ea typeface="Arimo"/>
                <a:cs typeface="Arimo"/>
                <a:sym typeface="Arimo"/>
              </a:rPr>
              <a:t>Result Visualization and Reporting</a:t>
            </a:r>
          </a:p>
        </p:txBody>
      </p:sp>
      <p:sp>
        <p:nvSpPr>
          <p:cNvPr id="18" name="TextBox 18"/>
          <p:cNvSpPr txBox="1"/>
          <p:nvPr/>
        </p:nvSpPr>
        <p:spPr>
          <a:xfrm>
            <a:off x="13578631" y="3498800"/>
            <a:ext cx="3940820" cy="1139875"/>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Display detected cracks on the original images and provide detailed reports with relevant information.</a:t>
            </a:r>
          </a:p>
        </p:txBody>
      </p:sp>
      <p:sp>
        <p:nvSpPr>
          <p:cNvPr id="19" name="TextBox 19"/>
          <p:cNvSpPr txBox="1"/>
          <p:nvPr/>
        </p:nvSpPr>
        <p:spPr>
          <a:xfrm>
            <a:off x="768549" y="4957316"/>
            <a:ext cx="2744986" cy="362099"/>
          </a:xfrm>
          <a:prstGeom prst="rect">
            <a:avLst/>
          </a:prstGeom>
        </p:spPr>
        <p:txBody>
          <a:bodyPr lIns="0" tIns="0" rIns="0" bIns="0" rtlCol="0" anchor="t">
            <a:spAutoFit/>
          </a:bodyPr>
          <a:lstStyle/>
          <a:p>
            <a:pPr algn="l">
              <a:lnSpc>
                <a:spcPts val="2687"/>
              </a:lnSpc>
            </a:pPr>
            <a:r>
              <a:rPr lang="en-US" sz="2125" b="1">
                <a:solidFill>
                  <a:srgbClr val="97B8FF"/>
                </a:solidFill>
                <a:latin typeface="Arimo Bold"/>
                <a:ea typeface="Arimo Bold"/>
                <a:cs typeface="Arimo Bold"/>
                <a:sym typeface="Arimo Bold"/>
              </a:rPr>
              <a:t>Design Overview</a:t>
            </a:r>
          </a:p>
        </p:txBody>
      </p:sp>
      <p:sp>
        <p:nvSpPr>
          <p:cNvPr id="20" name="TextBox 20"/>
          <p:cNvSpPr txBox="1"/>
          <p:nvPr/>
        </p:nvSpPr>
        <p:spPr>
          <a:xfrm>
            <a:off x="768549" y="5563046"/>
            <a:ext cx="16750904" cy="788491"/>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The crack detection system is designed to identify cracks in both static images and real-time video feeds using deep learning, specifically the U-Net model. The system needs to ensure robust performance under various environmental and operational constraints.</a:t>
            </a:r>
          </a:p>
        </p:txBody>
      </p:sp>
      <p:sp>
        <p:nvSpPr>
          <p:cNvPr id="21" name="TextBox 21"/>
          <p:cNvSpPr txBox="1"/>
          <p:nvPr/>
        </p:nvSpPr>
        <p:spPr>
          <a:xfrm>
            <a:off x="768549" y="6512867"/>
            <a:ext cx="16750904" cy="437109"/>
          </a:xfrm>
          <a:prstGeom prst="rect">
            <a:avLst/>
          </a:prstGeom>
        </p:spPr>
        <p:txBody>
          <a:bodyPr lIns="0" tIns="0" rIns="0" bIns="0" rtlCol="0" anchor="t">
            <a:spAutoFit/>
          </a:bodyPr>
          <a:lstStyle/>
          <a:p>
            <a:pPr algn="l">
              <a:lnSpc>
                <a:spcPts val="2749"/>
              </a:lnSpc>
            </a:pPr>
            <a:r>
              <a:rPr lang="en-US" sz="1687" b="1">
                <a:solidFill>
                  <a:srgbClr val="E0D6DE"/>
                </a:solidFill>
                <a:latin typeface="Arimo Bold"/>
                <a:ea typeface="Arimo Bold"/>
                <a:cs typeface="Arimo Bold"/>
                <a:sym typeface="Arimo Bold"/>
              </a:rPr>
              <a:t>Key Components</a:t>
            </a:r>
            <a:r>
              <a:rPr lang="en-US" sz="1687">
                <a:solidFill>
                  <a:srgbClr val="E0D6DE"/>
                </a:solidFill>
                <a:latin typeface="Arimo"/>
                <a:ea typeface="Arimo"/>
                <a:cs typeface="Arimo"/>
                <a:sym typeface="Arimo"/>
              </a:rPr>
              <a:t>:</a:t>
            </a:r>
          </a:p>
        </p:txBody>
      </p:sp>
      <p:sp>
        <p:nvSpPr>
          <p:cNvPr id="22" name="TextBox 22"/>
          <p:cNvSpPr txBox="1"/>
          <p:nvPr/>
        </p:nvSpPr>
        <p:spPr>
          <a:xfrm>
            <a:off x="768549" y="7111305"/>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Image Input Pipeline</a:t>
            </a:r>
            <a:r>
              <a:rPr lang="en-US" sz="1687">
                <a:solidFill>
                  <a:srgbClr val="E0D6DE"/>
                </a:solidFill>
                <a:latin typeface="Arimo"/>
                <a:ea typeface="Arimo"/>
                <a:cs typeface="Arimo"/>
                <a:sym typeface="Arimo"/>
              </a:rPr>
              <a:t>: For both static images and live camera feeds.</a:t>
            </a:r>
          </a:p>
        </p:txBody>
      </p:sp>
      <p:sp>
        <p:nvSpPr>
          <p:cNvPr id="23" name="TextBox 23"/>
          <p:cNvSpPr txBox="1"/>
          <p:nvPr/>
        </p:nvSpPr>
        <p:spPr>
          <a:xfrm>
            <a:off x="768549" y="7539484"/>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Preprocessing Module</a:t>
            </a:r>
            <a:r>
              <a:rPr lang="en-US" sz="1687">
                <a:solidFill>
                  <a:srgbClr val="E0D6DE"/>
                </a:solidFill>
                <a:latin typeface="Arimo"/>
                <a:ea typeface="Arimo"/>
                <a:cs typeface="Arimo"/>
                <a:sym typeface="Arimo"/>
              </a:rPr>
              <a:t>: Image resizing, normalization, and augmentation.</a:t>
            </a:r>
          </a:p>
        </p:txBody>
      </p:sp>
      <p:sp>
        <p:nvSpPr>
          <p:cNvPr id="24" name="TextBox 24"/>
          <p:cNvSpPr txBox="1"/>
          <p:nvPr/>
        </p:nvSpPr>
        <p:spPr>
          <a:xfrm>
            <a:off x="768549" y="7967663"/>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U-Net Model</a:t>
            </a:r>
            <a:r>
              <a:rPr lang="en-US" sz="1687">
                <a:solidFill>
                  <a:srgbClr val="E0D6DE"/>
                </a:solidFill>
                <a:latin typeface="Arimo"/>
                <a:ea typeface="Arimo"/>
                <a:cs typeface="Arimo"/>
                <a:sym typeface="Arimo"/>
              </a:rPr>
              <a:t>: For segmentation of cracks.</a:t>
            </a:r>
          </a:p>
        </p:txBody>
      </p:sp>
      <p:sp>
        <p:nvSpPr>
          <p:cNvPr id="25" name="TextBox 25"/>
          <p:cNvSpPr txBox="1"/>
          <p:nvPr/>
        </p:nvSpPr>
        <p:spPr>
          <a:xfrm>
            <a:off x="768549" y="8395841"/>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Post-Processing</a:t>
            </a:r>
            <a:r>
              <a:rPr lang="en-US" sz="1687">
                <a:solidFill>
                  <a:srgbClr val="E0D6DE"/>
                </a:solidFill>
                <a:latin typeface="Arimo"/>
                <a:ea typeface="Arimo"/>
                <a:cs typeface="Arimo"/>
                <a:sym typeface="Arimo"/>
              </a:rPr>
              <a:t>: Contour generation and bounding box creation.</a:t>
            </a:r>
          </a:p>
        </p:txBody>
      </p:sp>
      <p:sp>
        <p:nvSpPr>
          <p:cNvPr id="26" name="TextBox 26"/>
          <p:cNvSpPr txBox="1"/>
          <p:nvPr/>
        </p:nvSpPr>
        <p:spPr>
          <a:xfrm>
            <a:off x="768549" y="8824020"/>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User Interface</a:t>
            </a:r>
            <a:r>
              <a:rPr lang="en-US" sz="1687">
                <a:solidFill>
                  <a:srgbClr val="E0D6DE"/>
                </a:solidFill>
                <a:latin typeface="Arimo"/>
                <a:ea typeface="Arimo"/>
                <a:cs typeface="Arimo"/>
                <a:sym typeface="Arimo"/>
              </a:rPr>
              <a:t>: For visualizing results and crack measurements.</a:t>
            </a:r>
          </a:p>
        </p:txBody>
      </p:sp>
      <p:sp>
        <p:nvSpPr>
          <p:cNvPr id="27" name="TextBox 27"/>
          <p:cNvSpPr txBox="1"/>
          <p:nvPr/>
        </p:nvSpPr>
        <p:spPr>
          <a:xfrm>
            <a:off x="768549" y="9252197"/>
            <a:ext cx="16750904" cy="43710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Deployment</a:t>
            </a:r>
            <a:r>
              <a:rPr lang="en-US" sz="1687">
                <a:solidFill>
                  <a:srgbClr val="E0D6DE"/>
                </a:solidFill>
                <a:latin typeface="Arimo"/>
                <a:ea typeface="Arimo"/>
                <a:cs typeface="Arimo"/>
                <a:sym typeface="Arimo"/>
              </a:rPr>
              <a:t>: System optimized for edge or cloud deployment.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83159" y="734466"/>
            <a:ext cx="7425630" cy="564654"/>
          </a:xfrm>
          <a:prstGeom prst="rect">
            <a:avLst/>
          </a:prstGeom>
        </p:spPr>
        <p:txBody>
          <a:bodyPr lIns="0" tIns="0" rIns="0" bIns="0" rtlCol="0" anchor="t">
            <a:spAutoFit/>
          </a:bodyPr>
          <a:lstStyle/>
          <a:p>
            <a:pPr algn="l">
              <a:lnSpc>
                <a:spcPts val="4125"/>
              </a:lnSpc>
            </a:pPr>
            <a:r>
              <a:rPr lang="en-US" sz="3312">
                <a:solidFill>
                  <a:srgbClr val="97B8FF"/>
                </a:solidFill>
                <a:latin typeface="Arimo"/>
                <a:ea typeface="Arimo"/>
                <a:cs typeface="Arimo"/>
                <a:sym typeface="Arimo"/>
              </a:rPr>
              <a:t>Model Performance Benchmarking</a:t>
            </a:r>
          </a:p>
        </p:txBody>
      </p:sp>
      <p:sp>
        <p:nvSpPr>
          <p:cNvPr id="6" name="TextBox 6"/>
          <p:cNvSpPr txBox="1"/>
          <p:nvPr/>
        </p:nvSpPr>
        <p:spPr>
          <a:xfrm>
            <a:off x="983159" y="1541860"/>
            <a:ext cx="3511600" cy="477143"/>
          </a:xfrm>
          <a:prstGeom prst="rect">
            <a:avLst/>
          </a:prstGeom>
        </p:spPr>
        <p:txBody>
          <a:bodyPr lIns="0" tIns="0" rIns="0" bIns="0" rtlCol="0" anchor="t">
            <a:spAutoFit/>
          </a:bodyPr>
          <a:lstStyle/>
          <a:p>
            <a:pPr algn="l">
              <a:lnSpc>
                <a:spcPts val="3437"/>
              </a:lnSpc>
            </a:pPr>
            <a:r>
              <a:rPr lang="en-US" sz="2750" b="1">
                <a:solidFill>
                  <a:srgbClr val="97B8FF"/>
                </a:solidFill>
                <a:latin typeface="Arimo Bold"/>
                <a:ea typeface="Arimo Bold"/>
                <a:cs typeface="Arimo Bold"/>
                <a:sym typeface="Arimo Bold"/>
              </a:rPr>
              <a:t>Accuracy Metrics</a:t>
            </a:r>
            <a:r>
              <a:rPr lang="en-US" sz="2750">
                <a:solidFill>
                  <a:srgbClr val="97B8FF"/>
                </a:solidFill>
                <a:latin typeface="Arimo"/>
                <a:ea typeface="Arimo"/>
                <a:cs typeface="Arimo"/>
                <a:sym typeface="Arimo"/>
              </a:rPr>
              <a:t>:</a:t>
            </a:r>
          </a:p>
        </p:txBody>
      </p:sp>
      <p:sp>
        <p:nvSpPr>
          <p:cNvPr id="7" name="TextBox 7"/>
          <p:cNvSpPr txBox="1"/>
          <p:nvPr/>
        </p:nvSpPr>
        <p:spPr>
          <a:xfrm>
            <a:off x="983159" y="2335560"/>
            <a:ext cx="16321682" cy="1003697"/>
          </a:xfrm>
          <a:prstGeom prst="rect">
            <a:avLst/>
          </a:prstGeom>
        </p:spPr>
        <p:txBody>
          <a:bodyPr lIns="0" tIns="0" rIns="0" bIns="0" rtlCol="0" anchor="t">
            <a:spAutoFit/>
          </a:bodyPr>
          <a:lstStyle/>
          <a:p>
            <a:pPr marL="329902" lvl="1" indent="-164951" algn="l">
              <a:lnSpc>
                <a:spcPts val="3500"/>
              </a:lnSpc>
              <a:buFont typeface="Arial"/>
              <a:buChar char="•"/>
            </a:pPr>
            <a:r>
              <a:rPr lang="en-US" sz="2187" b="1">
                <a:solidFill>
                  <a:srgbClr val="E0D6DE"/>
                </a:solidFill>
                <a:latin typeface="Arimo Bold"/>
                <a:ea typeface="Arimo Bold"/>
                <a:cs typeface="Arimo Bold"/>
                <a:sym typeface="Arimo Bold"/>
              </a:rPr>
              <a:t>Intersection over Union (IoU)</a:t>
            </a:r>
            <a:r>
              <a:rPr lang="en-US" sz="2187">
                <a:solidFill>
                  <a:srgbClr val="E0D6DE"/>
                </a:solidFill>
                <a:latin typeface="Arimo"/>
                <a:ea typeface="Arimo"/>
                <a:cs typeface="Arimo"/>
                <a:sym typeface="Arimo"/>
              </a:rPr>
              <a:t>: Compare the predicted crack segmentation masks with the ground truth to measure how accurately the model detects cracks. An IoU score of </a:t>
            </a:r>
            <a:r>
              <a:rPr lang="en-US" sz="2187" b="1">
                <a:solidFill>
                  <a:srgbClr val="E0D6DE"/>
                </a:solidFill>
                <a:latin typeface="Arimo Bold"/>
                <a:ea typeface="Arimo Bold"/>
                <a:cs typeface="Arimo Bold"/>
                <a:sym typeface="Arimo Bold"/>
              </a:rPr>
              <a:t>0.7 or higher</a:t>
            </a:r>
            <a:r>
              <a:rPr lang="en-US" sz="2187">
                <a:solidFill>
                  <a:srgbClr val="E0D6DE"/>
                </a:solidFill>
                <a:latin typeface="Arimo"/>
                <a:ea typeface="Arimo"/>
                <a:cs typeface="Arimo"/>
                <a:sym typeface="Arimo"/>
              </a:rPr>
              <a:t> is considered good for this application.</a:t>
            </a:r>
          </a:p>
        </p:txBody>
      </p:sp>
      <p:sp>
        <p:nvSpPr>
          <p:cNvPr id="8" name="TextBox 8"/>
          <p:cNvSpPr txBox="1"/>
          <p:nvPr/>
        </p:nvSpPr>
        <p:spPr>
          <a:xfrm>
            <a:off x="983159" y="3332709"/>
            <a:ext cx="16321682" cy="554236"/>
          </a:xfrm>
          <a:prstGeom prst="rect">
            <a:avLst/>
          </a:prstGeom>
        </p:spPr>
        <p:txBody>
          <a:bodyPr lIns="0" tIns="0" rIns="0" bIns="0" rtlCol="0" anchor="t">
            <a:spAutoFit/>
          </a:bodyPr>
          <a:lstStyle/>
          <a:p>
            <a:pPr marL="329902" lvl="1" indent="-164951" algn="l">
              <a:lnSpc>
                <a:spcPts val="3500"/>
              </a:lnSpc>
              <a:buFont typeface="Arial"/>
              <a:buChar char="•"/>
            </a:pPr>
            <a:r>
              <a:rPr lang="en-US" sz="2187" b="1">
                <a:solidFill>
                  <a:srgbClr val="E0D6DE"/>
                </a:solidFill>
                <a:latin typeface="Arimo Bold"/>
                <a:ea typeface="Arimo Bold"/>
                <a:cs typeface="Arimo Bold"/>
                <a:sym typeface="Arimo Bold"/>
              </a:rPr>
              <a:t>Precision and Recall</a:t>
            </a:r>
            <a:r>
              <a:rPr lang="en-US" sz="2187">
                <a:solidFill>
                  <a:srgbClr val="E0D6DE"/>
                </a:solidFill>
                <a:latin typeface="Arimo"/>
                <a:ea typeface="Arimo"/>
                <a:cs typeface="Arimo"/>
                <a:sym typeface="Arimo"/>
              </a:rPr>
              <a:t>:</a:t>
            </a:r>
          </a:p>
        </p:txBody>
      </p:sp>
      <p:sp>
        <p:nvSpPr>
          <p:cNvPr id="9" name="TextBox 9"/>
          <p:cNvSpPr txBox="1"/>
          <p:nvPr/>
        </p:nvSpPr>
        <p:spPr>
          <a:xfrm>
            <a:off x="983159" y="3880396"/>
            <a:ext cx="16321682" cy="1003698"/>
          </a:xfrm>
          <a:prstGeom prst="rect">
            <a:avLst/>
          </a:prstGeom>
        </p:spPr>
        <p:txBody>
          <a:bodyPr lIns="0" tIns="0" rIns="0" bIns="0" rtlCol="0" anchor="t">
            <a:spAutoFit/>
          </a:bodyPr>
          <a:lstStyle/>
          <a:p>
            <a:pPr marL="758527" lvl="2" indent="-252842" algn="l">
              <a:lnSpc>
                <a:spcPts val="3500"/>
              </a:lnSpc>
              <a:buFont typeface="Arial"/>
              <a:buChar char="⚬"/>
            </a:pPr>
            <a:r>
              <a:rPr lang="en-US" sz="2187" b="1">
                <a:solidFill>
                  <a:srgbClr val="E0D6DE"/>
                </a:solidFill>
                <a:latin typeface="Arimo Bold"/>
                <a:ea typeface="Arimo Bold"/>
                <a:cs typeface="Arimo Bold"/>
                <a:sym typeface="Arimo Bold"/>
              </a:rPr>
              <a:t>Precision</a:t>
            </a:r>
            <a:r>
              <a:rPr lang="en-US" sz="2187">
                <a:solidFill>
                  <a:srgbClr val="E0D6DE"/>
                </a:solidFill>
                <a:latin typeface="Arimo"/>
                <a:ea typeface="Arimo"/>
                <a:cs typeface="Arimo"/>
                <a:sym typeface="Arimo"/>
              </a:rPr>
              <a:t>: The proportion of correctly detected cracks out of all detected cracks. A precision score of </a:t>
            </a:r>
            <a:r>
              <a:rPr lang="en-US" sz="2187" b="1">
                <a:solidFill>
                  <a:srgbClr val="E0D6DE"/>
                </a:solidFill>
                <a:latin typeface="Arimo Bold"/>
                <a:ea typeface="Arimo Bold"/>
                <a:cs typeface="Arimo Bold"/>
                <a:sym typeface="Arimo Bold"/>
              </a:rPr>
              <a:t>90% or higher</a:t>
            </a:r>
            <a:r>
              <a:rPr lang="en-US" sz="2187">
                <a:solidFill>
                  <a:srgbClr val="E0D6DE"/>
                </a:solidFill>
                <a:latin typeface="Arimo"/>
                <a:ea typeface="Arimo"/>
                <a:cs typeface="Arimo"/>
                <a:sym typeface="Arimo"/>
              </a:rPr>
              <a:t> is ideal to avoid false positives.</a:t>
            </a:r>
          </a:p>
        </p:txBody>
      </p:sp>
      <p:sp>
        <p:nvSpPr>
          <p:cNvPr id="10" name="TextBox 10"/>
          <p:cNvSpPr txBox="1"/>
          <p:nvPr/>
        </p:nvSpPr>
        <p:spPr>
          <a:xfrm>
            <a:off x="983159" y="4877544"/>
            <a:ext cx="16321682" cy="1003697"/>
          </a:xfrm>
          <a:prstGeom prst="rect">
            <a:avLst/>
          </a:prstGeom>
        </p:spPr>
        <p:txBody>
          <a:bodyPr lIns="0" tIns="0" rIns="0" bIns="0" rtlCol="0" anchor="t">
            <a:spAutoFit/>
          </a:bodyPr>
          <a:lstStyle/>
          <a:p>
            <a:pPr marL="758527" lvl="2" indent="-252842" algn="l">
              <a:lnSpc>
                <a:spcPts val="3500"/>
              </a:lnSpc>
              <a:buFont typeface="Arial"/>
              <a:buChar char="⚬"/>
            </a:pPr>
            <a:r>
              <a:rPr lang="en-US" sz="2187" b="1">
                <a:solidFill>
                  <a:srgbClr val="E0D6DE"/>
                </a:solidFill>
                <a:latin typeface="Arimo Bold"/>
                <a:ea typeface="Arimo Bold"/>
                <a:cs typeface="Arimo Bold"/>
                <a:sym typeface="Arimo Bold"/>
              </a:rPr>
              <a:t>Recall</a:t>
            </a:r>
            <a:r>
              <a:rPr lang="en-US" sz="2187">
                <a:solidFill>
                  <a:srgbClr val="E0D6DE"/>
                </a:solidFill>
                <a:latin typeface="Arimo"/>
                <a:ea typeface="Arimo"/>
                <a:cs typeface="Arimo"/>
                <a:sym typeface="Arimo"/>
              </a:rPr>
              <a:t>: The proportion of actual cracks that are correctly detected. A recall score of </a:t>
            </a:r>
            <a:r>
              <a:rPr lang="en-US" sz="2187" b="1">
                <a:solidFill>
                  <a:srgbClr val="E0D6DE"/>
                </a:solidFill>
                <a:latin typeface="Arimo Bold"/>
                <a:ea typeface="Arimo Bold"/>
                <a:cs typeface="Arimo Bold"/>
                <a:sym typeface="Arimo Bold"/>
              </a:rPr>
              <a:t>85% or higher</a:t>
            </a:r>
            <a:r>
              <a:rPr lang="en-US" sz="2187">
                <a:solidFill>
                  <a:srgbClr val="E0D6DE"/>
                </a:solidFill>
                <a:latin typeface="Arimo"/>
                <a:ea typeface="Arimo"/>
                <a:cs typeface="Arimo"/>
                <a:sym typeface="Arimo"/>
              </a:rPr>
              <a:t> ensures the model doesn’t miss significant cracks.</a:t>
            </a:r>
          </a:p>
        </p:txBody>
      </p:sp>
      <p:sp>
        <p:nvSpPr>
          <p:cNvPr id="11" name="TextBox 11"/>
          <p:cNvSpPr txBox="1"/>
          <p:nvPr/>
        </p:nvSpPr>
        <p:spPr>
          <a:xfrm>
            <a:off x="983159" y="5874692"/>
            <a:ext cx="16321682" cy="1003697"/>
          </a:xfrm>
          <a:prstGeom prst="rect">
            <a:avLst/>
          </a:prstGeom>
        </p:spPr>
        <p:txBody>
          <a:bodyPr lIns="0" tIns="0" rIns="0" bIns="0" rtlCol="0" anchor="t">
            <a:spAutoFit/>
          </a:bodyPr>
          <a:lstStyle/>
          <a:p>
            <a:pPr marL="329902" lvl="1" indent="-164951" algn="l">
              <a:lnSpc>
                <a:spcPts val="3500"/>
              </a:lnSpc>
              <a:buFont typeface="Arial"/>
              <a:buChar char="•"/>
            </a:pPr>
            <a:r>
              <a:rPr lang="en-US" sz="2187" b="1">
                <a:solidFill>
                  <a:srgbClr val="E0D6DE"/>
                </a:solidFill>
                <a:latin typeface="Arimo Bold"/>
                <a:ea typeface="Arimo Bold"/>
                <a:cs typeface="Arimo Bold"/>
                <a:sym typeface="Arimo Bold"/>
              </a:rPr>
              <a:t>F1 Score</a:t>
            </a:r>
            <a:r>
              <a:rPr lang="en-US" sz="2187">
                <a:solidFill>
                  <a:srgbClr val="E0D6DE"/>
                </a:solidFill>
                <a:latin typeface="Arimo"/>
                <a:ea typeface="Arimo"/>
                <a:cs typeface="Arimo"/>
                <a:sym typeface="Arimo"/>
              </a:rPr>
              <a:t>: The harmonic mean of precision and recall, providing a balance between both. Aim for an F1 score of </a:t>
            </a:r>
            <a:r>
              <a:rPr lang="en-US" sz="2187" b="1">
                <a:solidFill>
                  <a:srgbClr val="E0D6DE"/>
                </a:solidFill>
                <a:latin typeface="Arimo Bold"/>
                <a:ea typeface="Arimo Bold"/>
                <a:cs typeface="Arimo Bold"/>
                <a:sym typeface="Arimo Bold"/>
              </a:rPr>
              <a:t>85% or higher</a:t>
            </a:r>
            <a:r>
              <a:rPr lang="en-US" sz="2187">
                <a:solidFill>
                  <a:srgbClr val="E0D6DE"/>
                </a:solidFill>
                <a:latin typeface="Arimo"/>
                <a:ea typeface="Arimo"/>
                <a:cs typeface="Arimo"/>
                <a:sym typeface="Arimo"/>
              </a:rPr>
              <a:t>.</a:t>
            </a:r>
          </a:p>
        </p:txBody>
      </p:sp>
      <p:sp>
        <p:nvSpPr>
          <p:cNvPr id="12" name="TextBox 12"/>
          <p:cNvSpPr txBox="1"/>
          <p:nvPr/>
        </p:nvSpPr>
        <p:spPr>
          <a:xfrm>
            <a:off x="983159" y="6871841"/>
            <a:ext cx="16321682" cy="554236"/>
          </a:xfrm>
          <a:prstGeom prst="rect">
            <a:avLst/>
          </a:prstGeom>
        </p:spPr>
        <p:txBody>
          <a:bodyPr lIns="0" tIns="0" rIns="0" bIns="0" rtlCol="0" anchor="t">
            <a:spAutoFit/>
          </a:bodyPr>
          <a:lstStyle/>
          <a:p>
            <a:pPr marL="329902" lvl="1" indent="-164951" algn="l">
              <a:lnSpc>
                <a:spcPts val="3500"/>
              </a:lnSpc>
              <a:buFont typeface="Arial"/>
              <a:buChar char="•"/>
            </a:pPr>
            <a:r>
              <a:rPr lang="en-US" sz="2187" b="1">
                <a:solidFill>
                  <a:srgbClr val="E0D6DE"/>
                </a:solidFill>
                <a:latin typeface="Arimo Bold"/>
                <a:ea typeface="Arimo Bold"/>
                <a:cs typeface="Arimo Bold"/>
                <a:sym typeface="Arimo Bold"/>
              </a:rPr>
              <a:t>Benchmarking Process</a:t>
            </a:r>
            <a:r>
              <a:rPr lang="en-US" sz="2187">
                <a:solidFill>
                  <a:srgbClr val="E0D6DE"/>
                </a:solidFill>
                <a:latin typeface="Arimo"/>
                <a:ea typeface="Arimo"/>
                <a:cs typeface="Arimo"/>
                <a:sym typeface="Arimo"/>
              </a:rPr>
              <a:t>:</a:t>
            </a:r>
          </a:p>
        </p:txBody>
      </p:sp>
      <p:sp>
        <p:nvSpPr>
          <p:cNvPr id="13" name="TextBox 13"/>
          <p:cNvSpPr txBox="1"/>
          <p:nvPr/>
        </p:nvSpPr>
        <p:spPr>
          <a:xfrm>
            <a:off x="983159" y="7419529"/>
            <a:ext cx="16321682" cy="554236"/>
          </a:xfrm>
          <a:prstGeom prst="rect">
            <a:avLst/>
          </a:prstGeom>
        </p:spPr>
        <p:txBody>
          <a:bodyPr lIns="0" tIns="0" rIns="0" bIns="0" rtlCol="0" anchor="t">
            <a:spAutoFit/>
          </a:bodyPr>
          <a:lstStyle/>
          <a:p>
            <a:pPr marL="758527" lvl="2" indent="-252842" algn="l">
              <a:lnSpc>
                <a:spcPts val="3500"/>
              </a:lnSpc>
              <a:buFont typeface="Arial"/>
              <a:buChar char="⚬"/>
            </a:pPr>
            <a:r>
              <a:rPr lang="en-US" sz="2187">
                <a:solidFill>
                  <a:srgbClr val="E0D6DE"/>
                </a:solidFill>
                <a:latin typeface="Arimo"/>
                <a:ea typeface="Arimo"/>
                <a:cs typeface="Arimo"/>
                <a:sym typeface="Arimo"/>
              </a:rPr>
              <a:t>Train the U-Net model on a dataset and validate on unseen test data.</a:t>
            </a:r>
          </a:p>
        </p:txBody>
      </p:sp>
      <p:sp>
        <p:nvSpPr>
          <p:cNvPr id="14" name="TextBox 14"/>
          <p:cNvSpPr txBox="1"/>
          <p:nvPr/>
        </p:nvSpPr>
        <p:spPr>
          <a:xfrm>
            <a:off x="983159" y="7967216"/>
            <a:ext cx="16321682" cy="554236"/>
          </a:xfrm>
          <a:prstGeom prst="rect">
            <a:avLst/>
          </a:prstGeom>
        </p:spPr>
        <p:txBody>
          <a:bodyPr lIns="0" tIns="0" rIns="0" bIns="0" rtlCol="0" anchor="t">
            <a:spAutoFit/>
          </a:bodyPr>
          <a:lstStyle/>
          <a:p>
            <a:pPr marL="758527" lvl="2" indent="-252842" algn="l">
              <a:lnSpc>
                <a:spcPts val="3500"/>
              </a:lnSpc>
              <a:buFont typeface="Arial"/>
              <a:buChar char="⚬"/>
            </a:pPr>
            <a:r>
              <a:rPr lang="en-US" sz="2187">
                <a:solidFill>
                  <a:srgbClr val="E0D6DE"/>
                </a:solidFill>
                <a:latin typeface="Arimo"/>
                <a:ea typeface="Arimo"/>
                <a:cs typeface="Arimo"/>
                <a:sym typeface="Arimo"/>
              </a:rPr>
              <a:t>Compare model performance across multiple datasets (with varying crack types and environments).</a:t>
            </a:r>
          </a:p>
        </p:txBody>
      </p:sp>
      <p:sp>
        <p:nvSpPr>
          <p:cNvPr id="15" name="TextBox 15"/>
          <p:cNvSpPr txBox="1"/>
          <p:nvPr/>
        </p:nvSpPr>
        <p:spPr>
          <a:xfrm>
            <a:off x="983159" y="8514904"/>
            <a:ext cx="16321682" cy="1003697"/>
          </a:xfrm>
          <a:prstGeom prst="rect">
            <a:avLst/>
          </a:prstGeom>
        </p:spPr>
        <p:txBody>
          <a:bodyPr lIns="0" tIns="0" rIns="0" bIns="0" rtlCol="0" anchor="t">
            <a:spAutoFit/>
          </a:bodyPr>
          <a:lstStyle/>
          <a:p>
            <a:pPr marL="758527" lvl="2" indent="-252842" algn="l">
              <a:lnSpc>
                <a:spcPts val="3500"/>
              </a:lnSpc>
              <a:buFont typeface="Arial"/>
              <a:buChar char="⚬"/>
            </a:pPr>
            <a:r>
              <a:rPr lang="en-US" sz="2187">
                <a:solidFill>
                  <a:srgbClr val="E0D6DE"/>
                </a:solidFill>
                <a:latin typeface="Arimo"/>
                <a:ea typeface="Arimo"/>
                <a:cs typeface="Arimo"/>
                <a:sym typeface="Arimo"/>
              </a:rPr>
              <a:t>Measure accuracy against other crack detection methods (e.g., classical image processing, other deep learning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92238" y="1487389"/>
            <a:ext cx="6885385" cy="569714"/>
          </a:xfrm>
          <a:prstGeom prst="rect">
            <a:avLst/>
          </a:prstGeom>
        </p:spPr>
        <p:txBody>
          <a:bodyPr lIns="0" tIns="0" rIns="0" bIns="0" rtlCol="0" anchor="t">
            <a:spAutoFit/>
          </a:bodyPr>
          <a:lstStyle/>
          <a:p>
            <a:pPr algn="l">
              <a:lnSpc>
                <a:spcPts val="4125"/>
              </a:lnSpc>
            </a:pPr>
            <a:r>
              <a:rPr lang="en-US" sz="3312" b="1">
                <a:solidFill>
                  <a:srgbClr val="97B8FF"/>
                </a:solidFill>
                <a:latin typeface="Arimo Bold"/>
                <a:ea typeface="Arimo Bold"/>
                <a:cs typeface="Arimo Bold"/>
                <a:sym typeface="Arimo Bold"/>
              </a:rPr>
              <a:t>Inference Speed Benchmarking</a:t>
            </a:r>
          </a:p>
        </p:txBody>
      </p:sp>
      <p:sp>
        <p:nvSpPr>
          <p:cNvPr id="6" name="TextBox 6"/>
          <p:cNvSpPr txBox="1"/>
          <p:nvPr/>
        </p:nvSpPr>
        <p:spPr>
          <a:xfrm>
            <a:off x="992238" y="2519363"/>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Arimo Bold"/>
                <a:ea typeface="Arimo Bold"/>
                <a:cs typeface="Arimo Bold"/>
                <a:sym typeface="Arimo Bold"/>
              </a:rPr>
              <a:t>Static Image Inference</a:t>
            </a:r>
            <a:r>
              <a:rPr lang="en-US" sz="2187">
                <a:solidFill>
                  <a:srgbClr val="E0D6DE"/>
                </a:solidFill>
                <a:latin typeface="Arimo"/>
                <a:ea typeface="Arimo"/>
                <a:cs typeface="Arimo"/>
                <a:sym typeface="Arimo"/>
              </a:rPr>
              <a:t>:</a:t>
            </a:r>
          </a:p>
        </p:txBody>
      </p:sp>
      <p:sp>
        <p:nvSpPr>
          <p:cNvPr id="7" name="TextBox 7"/>
          <p:cNvSpPr txBox="1"/>
          <p:nvPr/>
        </p:nvSpPr>
        <p:spPr>
          <a:xfrm>
            <a:off x="992238" y="3072110"/>
            <a:ext cx="16303526" cy="1012031"/>
          </a:xfrm>
          <a:prstGeom prst="rect">
            <a:avLst/>
          </a:prstGeom>
        </p:spPr>
        <p:txBody>
          <a:bodyPr lIns="0" tIns="0" rIns="0" bIns="0" rtlCol="0" anchor="t">
            <a:spAutoFit/>
          </a:bodyPr>
          <a:lstStyle/>
          <a:p>
            <a:pPr marL="758527" lvl="2" indent="-252842" algn="l">
              <a:lnSpc>
                <a:spcPts val="3562"/>
              </a:lnSpc>
              <a:buFont typeface="Arial"/>
              <a:buChar char="⚬"/>
            </a:pPr>
            <a:r>
              <a:rPr lang="en-US" sz="2187" b="1">
                <a:solidFill>
                  <a:srgbClr val="E0D6DE"/>
                </a:solidFill>
                <a:latin typeface="Arimo Bold"/>
                <a:ea typeface="Arimo Bold"/>
                <a:cs typeface="Arimo Bold"/>
                <a:sym typeface="Arimo Bold"/>
              </a:rPr>
              <a:t>Processing Time per Image</a:t>
            </a:r>
            <a:r>
              <a:rPr lang="en-US" sz="2187">
                <a:solidFill>
                  <a:srgbClr val="E0D6DE"/>
                </a:solidFill>
                <a:latin typeface="Arimo"/>
                <a:ea typeface="Arimo"/>
                <a:cs typeface="Arimo"/>
                <a:sym typeface="Arimo"/>
              </a:rPr>
              <a:t>: The time it takes for the model to process a single static image (256x256 resolution). A benchmark of </a:t>
            </a:r>
            <a:r>
              <a:rPr lang="en-US" sz="2187" b="1">
                <a:solidFill>
                  <a:srgbClr val="E0D6DE"/>
                </a:solidFill>
                <a:latin typeface="Arimo Bold"/>
                <a:ea typeface="Arimo Bold"/>
                <a:cs typeface="Arimo Bold"/>
                <a:sym typeface="Arimo Bold"/>
              </a:rPr>
              <a:t>less than 100 ms per image</a:t>
            </a:r>
            <a:r>
              <a:rPr lang="en-US" sz="2187">
                <a:solidFill>
                  <a:srgbClr val="E0D6DE"/>
                </a:solidFill>
                <a:latin typeface="Arimo"/>
                <a:ea typeface="Arimo"/>
                <a:cs typeface="Arimo"/>
                <a:sym typeface="Arimo"/>
              </a:rPr>
              <a:t> is ideal for near real-time processing in an offline mode.</a:t>
            </a:r>
          </a:p>
        </p:txBody>
      </p:sp>
      <p:sp>
        <p:nvSpPr>
          <p:cNvPr id="8" name="TextBox 8"/>
          <p:cNvSpPr txBox="1"/>
          <p:nvPr/>
        </p:nvSpPr>
        <p:spPr>
          <a:xfrm>
            <a:off x="992238" y="4078486"/>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Arimo Bold"/>
                <a:ea typeface="Arimo Bold"/>
                <a:cs typeface="Arimo Bold"/>
                <a:sym typeface="Arimo Bold"/>
              </a:rPr>
              <a:t>Real-Time Video Inference</a:t>
            </a:r>
            <a:r>
              <a:rPr lang="en-US" sz="2187">
                <a:solidFill>
                  <a:srgbClr val="E0D6DE"/>
                </a:solidFill>
                <a:latin typeface="Arimo"/>
                <a:ea typeface="Arimo"/>
                <a:cs typeface="Arimo"/>
                <a:sym typeface="Arimo"/>
              </a:rPr>
              <a:t>:</a:t>
            </a:r>
          </a:p>
        </p:txBody>
      </p:sp>
      <p:sp>
        <p:nvSpPr>
          <p:cNvPr id="9" name="TextBox 9"/>
          <p:cNvSpPr txBox="1"/>
          <p:nvPr/>
        </p:nvSpPr>
        <p:spPr>
          <a:xfrm>
            <a:off x="992238" y="4631234"/>
            <a:ext cx="16303526" cy="1012031"/>
          </a:xfrm>
          <a:prstGeom prst="rect">
            <a:avLst/>
          </a:prstGeom>
        </p:spPr>
        <p:txBody>
          <a:bodyPr lIns="0" tIns="0" rIns="0" bIns="0" rtlCol="0" anchor="t">
            <a:spAutoFit/>
          </a:bodyPr>
          <a:lstStyle/>
          <a:p>
            <a:pPr marL="758527" lvl="2" indent="-252842" algn="l">
              <a:lnSpc>
                <a:spcPts val="3562"/>
              </a:lnSpc>
              <a:buFont typeface="Arial"/>
              <a:buChar char="⚬"/>
            </a:pPr>
            <a:r>
              <a:rPr lang="en-US" sz="2187" b="1">
                <a:solidFill>
                  <a:srgbClr val="E0D6DE"/>
                </a:solidFill>
                <a:latin typeface="Arimo Bold"/>
                <a:ea typeface="Arimo Bold"/>
                <a:cs typeface="Arimo Bold"/>
                <a:sym typeface="Arimo Bold"/>
              </a:rPr>
              <a:t>Frames per Second (FPS)</a:t>
            </a:r>
            <a:r>
              <a:rPr lang="en-US" sz="2187">
                <a:solidFill>
                  <a:srgbClr val="E0D6DE"/>
                </a:solidFill>
                <a:latin typeface="Arimo"/>
                <a:ea typeface="Arimo"/>
                <a:cs typeface="Arimo"/>
                <a:sym typeface="Arimo"/>
              </a:rPr>
              <a:t>: The system should process real-time video at a minimum of </a:t>
            </a:r>
            <a:r>
              <a:rPr lang="en-US" sz="2187" b="1">
                <a:solidFill>
                  <a:srgbClr val="E0D6DE"/>
                </a:solidFill>
                <a:latin typeface="Arimo Bold"/>
                <a:ea typeface="Arimo Bold"/>
                <a:cs typeface="Arimo Bold"/>
                <a:sym typeface="Arimo Bold"/>
              </a:rPr>
              <a:t>30 FPS</a:t>
            </a:r>
            <a:r>
              <a:rPr lang="en-US" sz="2187">
                <a:solidFill>
                  <a:srgbClr val="E0D6DE"/>
                </a:solidFill>
                <a:latin typeface="Arimo"/>
                <a:ea typeface="Arimo"/>
                <a:cs typeface="Arimo"/>
                <a:sym typeface="Arimo"/>
              </a:rPr>
              <a:t> to ensure smooth and continuous crack detection without noticeable lag.</a:t>
            </a:r>
          </a:p>
        </p:txBody>
      </p:sp>
      <p:sp>
        <p:nvSpPr>
          <p:cNvPr id="10" name="TextBox 10"/>
          <p:cNvSpPr txBox="1"/>
          <p:nvPr/>
        </p:nvSpPr>
        <p:spPr>
          <a:xfrm>
            <a:off x="992238" y="5637610"/>
            <a:ext cx="16303526" cy="1012031"/>
          </a:xfrm>
          <a:prstGeom prst="rect">
            <a:avLst/>
          </a:prstGeom>
        </p:spPr>
        <p:txBody>
          <a:bodyPr lIns="0" tIns="0" rIns="0" bIns="0" rtlCol="0" anchor="t">
            <a:spAutoFit/>
          </a:bodyPr>
          <a:lstStyle/>
          <a:p>
            <a:pPr marL="758527" lvl="2" indent="-252842" algn="l">
              <a:lnSpc>
                <a:spcPts val="3562"/>
              </a:lnSpc>
              <a:buFont typeface="Arial"/>
              <a:buChar char="⚬"/>
            </a:pPr>
            <a:r>
              <a:rPr lang="en-US" sz="2187" b="1">
                <a:solidFill>
                  <a:srgbClr val="E0D6DE"/>
                </a:solidFill>
                <a:latin typeface="Arimo Bold"/>
                <a:ea typeface="Arimo Bold"/>
                <a:cs typeface="Arimo Bold"/>
                <a:sym typeface="Arimo Bold"/>
              </a:rPr>
              <a:t>Latency</a:t>
            </a:r>
            <a:r>
              <a:rPr lang="en-US" sz="2187">
                <a:solidFill>
                  <a:srgbClr val="E0D6DE"/>
                </a:solidFill>
                <a:latin typeface="Arimo"/>
                <a:ea typeface="Arimo"/>
                <a:cs typeface="Arimo"/>
                <a:sym typeface="Arimo"/>
              </a:rPr>
              <a:t>: End-to-end delay from when a frame is captured by the camera to when the detection results are displayed. The goal is to keep latency below </a:t>
            </a:r>
            <a:r>
              <a:rPr lang="en-US" sz="2187" b="1">
                <a:solidFill>
                  <a:srgbClr val="E0D6DE"/>
                </a:solidFill>
                <a:latin typeface="Arimo Bold"/>
                <a:ea typeface="Arimo Bold"/>
                <a:cs typeface="Arimo Bold"/>
                <a:sym typeface="Arimo Bold"/>
              </a:rPr>
              <a:t>200 ms</a:t>
            </a:r>
            <a:r>
              <a:rPr lang="en-US" sz="2187">
                <a:solidFill>
                  <a:srgbClr val="E0D6DE"/>
                </a:solidFill>
                <a:latin typeface="Arimo"/>
                <a:ea typeface="Arimo"/>
                <a:cs typeface="Arimo"/>
                <a:sym typeface="Arimo"/>
              </a:rPr>
              <a:t> to make the system feel responsive in real-time scenarios.</a:t>
            </a:r>
          </a:p>
        </p:txBody>
      </p:sp>
      <p:sp>
        <p:nvSpPr>
          <p:cNvPr id="11" name="TextBox 11"/>
          <p:cNvSpPr txBox="1"/>
          <p:nvPr/>
        </p:nvSpPr>
        <p:spPr>
          <a:xfrm>
            <a:off x="992238" y="6643985"/>
            <a:ext cx="16303526" cy="558404"/>
          </a:xfrm>
          <a:prstGeom prst="rect">
            <a:avLst/>
          </a:prstGeom>
        </p:spPr>
        <p:txBody>
          <a:bodyPr lIns="0" tIns="0" rIns="0" bIns="0" rtlCol="0" anchor="t">
            <a:spAutoFit/>
          </a:bodyPr>
          <a:lstStyle/>
          <a:p>
            <a:pPr marL="329902" lvl="1" indent="-164951" algn="l">
              <a:lnSpc>
                <a:spcPts val="3562"/>
              </a:lnSpc>
              <a:buFont typeface="Arial"/>
              <a:buChar char="•"/>
            </a:pPr>
            <a:r>
              <a:rPr lang="en-US" sz="2187" b="1">
                <a:solidFill>
                  <a:srgbClr val="E0D6DE"/>
                </a:solidFill>
                <a:latin typeface="Arimo Bold"/>
                <a:ea typeface="Arimo Bold"/>
                <a:cs typeface="Arimo Bold"/>
                <a:sym typeface="Arimo Bold"/>
              </a:rPr>
              <a:t>Benchmarking Process</a:t>
            </a:r>
            <a:r>
              <a:rPr lang="en-US" sz="2187">
                <a:solidFill>
                  <a:srgbClr val="E0D6DE"/>
                </a:solidFill>
                <a:latin typeface="Arimo"/>
                <a:ea typeface="Arimo"/>
                <a:cs typeface="Arimo"/>
                <a:sym typeface="Arimo"/>
              </a:rPr>
              <a:t>:</a:t>
            </a:r>
          </a:p>
        </p:txBody>
      </p:sp>
      <p:sp>
        <p:nvSpPr>
          <p:cNvPr id="12" name="TextBox 12"/>
          <p:cNvSpPr txBox="1"/>
          <p:nvPr/>
        </p:nvSpPr>
        <p:spPr>
          <a:xfrm>
            <a:off x="992238" y="7196732"/>
            <a:ext cx="16303526" cy="1012031"/>
          </a:xfrm>
          <a:prstGeom prst="rect">
            <a:avLst/>
          </a:prstGeom>
        </p:spPr>
        <p:txBody>
          <a:bodyPr lIns="0" tIns="0" rIns="0" bIns="0" rtlCol="0" anchor="t">
            <a:spAutoFit/>
          </a:bodyPr>
          <a:lstStyle/>
          <a:p>
            <a:pPr marL="758527" lvl="2" indent="-252842" algn="l">
              <a:lnSpc>
                <a:spcPts val="3562"/>
              </a:lnSpc>
              <a:buFont typeface="Arial"/>
              <a:buChar char="⚬"/>
            </a:pPr>
            <a:r>
              <a:rPr lang="en-US" sz="2187">
                <a:solidFill>
                  <a:srgbClr val="E0D6DE"/>
                </a:solidFill>
                <a:latin typeface="Arimo"/>
                <a:ea typeface="Arimo"/>
                <a:cs typeface="Arimo"/>
                <a:sym typeface="Arimo"/>
              </a:rPr>
              <a:t>Test the model on different hardware platforms (high-end GPUs, edge devices like NVIDIA Jetson) to ensure the processing time meets the real-time constraints.</a:t>
            </a:r>
          </a:p>
        </p:txBody>
      </p:sp>
      <p:sp>
        <p:nvSpPr>
          <p:cNvPr id="13" name="TextBox 13"/>
          <p:cNvSpPr txBox="1"/>
          <p:nvPr/>
        </p:nvSpPr>
        <p:spPr>
          <a:xfrm>
            <a:off x="992238" y="8203109"/>
            <a:ext cx="16303526" cy="558404"/>
          </a:xfrm>
          <a:prstGeom prst="rect">
            <a:avLst/>
          </a:prstGeom>
        </p:spPr>
        <p:txBody>
          <a:bodyPr lIns="0" tIns="0" rIns="0" bIns="0" rtlCol="0" anchor="t">
            <a:spAutoFit/>
          </a:bodyPr>
          <a:lstStyle/>
          <a:p>
            <a:pPr marL="758527" lvl="2" indent="-252842" algn="l">
              <a:lnSpc>
                <a:spcPts val="3562"/>
              </a:lnSpc>
              <a:buFont typeface="Arial"/>
              <a:buChar char="⚬"/>
            </a:pPr>
            <a:r>
              <a:rPr lang="en-US" sz="2187">
                <a:solidFill>
                  <a:srgbClr val="E0D6DE"/>
                </a:solidFill>
                <a:latin typeface="Arimo"/>
                <a:ea typeface="Arimo"/>
                <a:cs typeface="Arimo"/>
                <a:sym typeface="Arimo"/>
              </a:rPr>
              <a:t>Compare speed optimizations such as model quantization and pruning to reduce latency.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92238" y="764084"/>
            <a:ext cx="11263015"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Implementation and Evaluation</a:t>
            </a:r>
          </a:p>
        </p:txBody>
      </p:sp>
      <p:sp>
        <p:nvSpPr>
          <p:cNvPr id="6" name="TextBox 6"/>
          <p:cNvSpPr txBox="1"/>
          <p:nvPr/>
        </p:nvSpPr>
        <p:spPr>
          <a:xfrm>
            <a:off x="992238" y="2169467"/>
            <a:ext cx="16303526" cy="558404"/>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The proposed AI-powered crack detection system will be implemented and evaluated using a comprehensive methodology.</a:t>
            </a:r>
          </a:p>
        </p:txBody>
      </p:sp>
      <p:sp>
        <p:nvSpPr>
          <p:cNvPr id="7" name="Freeform 7" descr="preencoded.png"/>
          <p:cNvSpPr/>
          <p:nvPr/>
        </p:nvSpPr>
        <p:spPr>
          <a:xfrm>
            <a:off x="992238" y="3046810"/>
            <a:ext cx="5150941" cy="3183434"/>
          </a:xfrm>
          <a:custGeom>
            <a:avLst/>
            <a:gdLst/>
            <a:ahLst/>
            <a:cxnLst/>
            <a:rect l="l" t="t" r="r" b="b"/>
            <a:pathLst>
              <a:path w="5150941" h="3183434">
                <a:moveTo>
                  <a:pt x="0" y="0"/>
                </a:moveTo>
                <a:lnTo>
                  <a:pt x="5150941" y="0"/>
                </a:lnTo>
                <a:lnTo>
                  <a:pt x="5150941" y="3183434"/>
                </a:lnTo>
                <a:lnTo>
                  <a:pt x="0" y="3183434"/>
                </a:lnTo>
                <a:lnTo>
                  <a:pt x="0" y="0"/>
                </a:lnTo>
                <a:close/>
              </a:path>
            </a:pathLst>
          </a:custGeom>
          <a:blipFill>
            <a:blip r:embed="rId4"/>
            <a:stretch>
              <a:fillRect l="-52" r="-52"/>
            </a:stretch>
          </a:blipFill>
        </p:spPr>
      </p:sp>
      <p:sp>
        <p:nvSpPr>
          <p:cNvPr id="8" name="TextBox 8"/>
          <p:cNvSpPr txBox="1"/>
          <p:nvPr/>
        </p:nvSpPr>
        <p:spPr>
          <a:xfrm>
            <a:off x="992238" y="6546502"/>
            <a:ext cx="3544044"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Model Training</a:t>
            </a:r>
          </a:p>
        </p:txBody>
      </p:sp>
      <p:sp>
        <p:nvSpPr>
          <p:cNvPr id="9" name="TextBox 9"/>
          <p:cNvSpPr txBox="1"/>
          <p:nvPr/>
        </p:nvSpPr>
        <p:spPr>
          <a:xfrm>
            <a:off x="992238" y="7092851"/>
            <a:ext cx="5150941"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Train the U-Net deep learning model using the annotated crack dataset.</a:t>
            </a:r>
          </a:p>
        </p:txBody>
      </p:sp>
      <p:sp>
        <p:nvSpPr>
          <p:cNvPr id="10" name="Freeform 10" descr="preencoded.png"/>
          <p:cNvSpPr/>
          <p:nvPr/>
        </p:nvSpPr>
        <p:spPr>
          <a:xfrm>
            <a:off x="6568380" y="3046810"/>
            <a:ext cx="5151090" cy="3183582"/>
          </a:xfrm>
          <a:custGeom>
            <a:avLst/>
            <a:gdLst/>
            <a:ahLst/>
            <a:cxnLst/>
            <a:rect l="l" t="t" r="r" b="b"/>
            <a:pathLst>
              <a:path w="5151090" h="3183582">
                <a:moveTo>
                  <a:pt x="0" y="0"/>
                </a:moveTo>
                <a:lnTo>
                  <a:pt x="5151090" y="0"/>
                </a:lnTo>
                <a:lnTo>
                  <a:pt x="5151090" y="3183582"/>
                </a:lnTo>
                <a:lnTo>
                  <a:pt x="0" y="3183582"/>
                </a:lnTo>
                <a:lnTo>
                  <a:pt x="0" y="0"/>
                </a:lnTo>
                <a:close/>
              </a:path>
            </a:pathLst>
          </a:custGeom>
          <a:blipFill>
            <a:blip r:embed="rId5"/>
            <a:stretch>
              <a:fillRect l="-53" r="-53"/>
            </a:stretch>
          </a:blipFill>
        </p:spPr>
      </p:sp>
      <p:sp>
        <p:nvSpPr>
          <p:cNvPr id="11" name="TextBox 11"/>
          <p:cNvSpPr txBox="1"/>
          <p:nvPr/>
        </p:nvSpPr>
        <p:spPr>
          <a:xfrm>
            <a:off x="6568380" y="6546651"/>
            <a:ext cx="4288482"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Performance Evaluation</a:t>
            </a:r>
          </a:p>
        </p:txBody>
      </p:sp>
      <p:sp>
        <p:nvSpPr>
          <p:cNvPr id="12" name="TextBox 12"/>
          <p:cNvSpPr txBox="1"/>
          <p:nvPr/>
        </p:nvSpPr>
        <p:spPr>
          <a:xfrm>
            <a:off x="6568380" y="7093000"/>
            <a:ext cx="5151090" cy="1465660"/>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Evaluate the model's accuracy, precision, recall, and F1-score on test datasets.</a:t>
            </a:r>
          </a:p>
        </p:txBody>
      </p:sp>
      <p:sp>
        <p:nvSpPr>
          <p:cNvPr id="13" name="Freeform 13" descr="preencoded.png"/>
          <p:cNvSpPr/>
          <p:nvPr/>
        </p:nvSpPr>
        <p:spPr>
          <a:xfrm>
            <a:off x="12144672" y="3046810"/>
            <a:ext cx="5150941" cy="3183434"/>
          </a:xfrm>
          <a:custGeom>
            <a:avLst/>
            <a:gdLst/>
            <a:ahLst/>
            <a:cxnLst/>
            <a:rect l="l" t="t" r="r" b="b"/>
            <a:pathLst>
              <a:path w="5150941" h="3183434">
                <a:moveTo>
                  <a:pt x="0" y="0"/>
                </a:moveTo>
                <a:lnTo>
                  <a:pt x="5150942" y="0"/>
                </a:lnTo>
                <a:lnTo>
                  <a:pt x="5150942" y="3183434"/>
                </a:lnTo>
                <a:lnTo>
                  <a:pt x="0" y="3183434"/>
                </a:lnTo>
                <a:lnTo>
                  <a:pt x="0" y="0"/>
                </a:lnTo>
                <a:close/>
              </a:path>
            </a:pathLst>
          </a:custGeom>
          <a:blipFill>
            <a:blip r:embed="rId6"/>
            <a:stretch>
              <a:fillRect l="-52" r="-52"/>
            </a:stretch>
          </a:blipFill>
        </p:spPr>
      </p:sp>
      <p:sp>
        <p:nvSpPr>
          <p:cNvPr id="14" name="TextBox 14"/>
          <p:cNvSpPr txBox="1"/>
          <p:nvPr/>
        </p:nvSpPr>
        <p:spPr>
          <a:xfrm>
            <a:off x="12144672" y="6546502"/>
            <a:ext cx="3981748" cy="481012"/>
          </a:xfrm>
          <a:prstGeom prst="rect">
            <a:avLst/>
          </a:prstGeom>
        </p:spPr>
        <p:txBody>
          <a:bodyPr lIns="0" tIns="0" rIns="0" bIns="0" rtlCol="0" anchor="t">
            <a:spAutoFit/>
          </a:bodyPr>
          <a:lstStyle/>
          <a:p>
            <a:pPr algn="l">
              <a:lnSpc>
                <a:spcPts val="3437"/>
              </a:lnSpc>
            </a:pPr>
            <a:r>
              <a:rPr lang="en-US" sz="2750">
                <a:solidFill>
                  <a:srgbClr val="E0D6DE"/>
                </a:solidFill>
                <a:latin typeface="Arimo"/>
                <a:ea typeface="Arimo"/>
                <a:cs typeface="Arimo"/>
                <a:sym typeface="Arimo"/>
              </a:rPr>
              <a:t>Real-World Validation</a:t>
            </a:r>
          </a:p>
        </p:txBody>
      </p:sp>
      <p:sp>
        <p:nvSpPr>
          <p:cNvPr id="15" name="TextBox 15"/>
          <p:cNvSpPr txBox="1"/>
          <p:nvPr/>
        </p:nvSpPr>
        <p:spPr>
          <a:xfrm>
            <a:off x="12144672" y="7092851"/>
            <a:ext cx="5150941" cy="2372916"/>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Test the system's performance in real-world scenarios and assess its effectiveness in detecting and classifying cracks in various structural elements.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635645" y="462706"/>
            <a:ext cx="4540449" cy="605581"/>
          </a:xfrm>
          <a:prstGeom prst="rect">
            <a:avLst/>
          </a:prstGeom>
        </p:spPr>
        <p:txBody>
          <a:bodyPr lIns="0" tIns="0" rIns="0" bIns="0" rtlCol="0" anchor="t">
            <a:spAutoFit/>
          </a:bodyPr>
          <a:lstStyle/>
          <a:p>
            <a:pPr algn="l">
              <a:lnSpc>
                <a:spcPts val="4437"/>
              </a:lnSpc>
            </a:pPr>
            <a:r>
              <a:rPr lang="en-US" sz="3562">
                <a:solidFill>
                  <a:srgbClr val="97B8FF"/>
                </a:solidFill>
                <a:latin typeface="Arimo"/>
                <a:ea typeface="Arimo"/>
                <a:cs typeface="Arimo"/>
                <a:sym typeface="Arimo"/>
              </a:rPr>
              <a:t>Model Training</a:t>
            </a:r>
          </a:p>
        </p:txBody>
      </p:sp>
      <p:sp>
        <p:nvSpPr>
          <p:cNvPr id="6" name="Freeform 6" descr="preencoded.png"/>
          <p:cNvSpPr/>
          <p:nvPr/>
        </p:nvSpPr>
        <p:spPr>
          <a:xfrm>
            <a:off x="635645" y="1431429"/>
            <a:ext cx="8465641" cy="2361010"/>
          </a:xfrm>
          <a:custGeom>
            <a:avLst/>
            <a:gdLst/>
            <a:ahLst/>
            <a:cxnLst/>
            <a:rect l="l" t="t" r="r" b="b"/>
            <a:pathLst>
              <a:path w="8465641" h="2361010">
                <a:moveTo>
                  <a:pt x="0" y="0"/>
                </a:moveTo>
                <a:lnTo>
                  <a:pt x="8465641" y="0"/>
                </a:lnTo>
                <a:lnTo>
                  <a:pt x="8465641" y="2361010"/>
                </a:lnTo>
                <a:lnTo>
                  <a:pt x="0" y="2361010"/>
                </a:lnTo>
                <a:lnTo>
                  <a:pt x="0" y="0"/>
                </a:lnTo>
                <a:close/>
              </a:path>
            </a:pathLst>
          </a:custGeom>
          <a:blipFill>
            <a:blip r:embed="rId4"/>
            <a:stretch>
              <a:fillRect t="-12" b="-12"/>
            </a:stretch>
          </a:blipFill>
        </p:spPr>
      </p:sp>
      <p:sp>
        <p:nvSpPr>
          <p:cNvPr id="7" name="TextBox 7"/>
          <p:cNvSpPr txBox="1"/>
          <p:nvPr/>
        </p:nvSpPr>
        <p:spPr>
          <a:xfrm>
            <a:off x="635645" y="4036219"/>
            <a:ext cx="2301180" cy="312241"/>
          </a:xfrm>
          <a:prstGeom prst="rect">
            <a:avLst/>
          </a:prstGeom>
        </p:spPr>
        <p:txBody>
          <a:bodyPr lIns="0" tIns="0" rIns="0" bIns="0" rtlCol="0" anchor="t">
            <a:spAutoFit/>
          </a:bodyPr>
          <a:lstStyle/>
          <a:p>
            <a:pPr algn="l">
              <a:lnSpc>
                <a:spcPts val="2187"/>
              </a:lnSpc>
            </a:pPr>
            <a:r>
              <a:rPr lang="en-US" sz="1750">
                <a:solidFill>
                  <a:srgbClr val="97B8FF"/>
                </a:solidFill>
                <a:latin typeface="Arimo"/>
                <a:ea typeface="Arimo"/>
                <a:cs typeface="Arimo"/>
                <a:sym typeface="Arimo"/>
              </a:rPr>
              <a:t>Model Fine-Tunning</a:t>
            </a:r>
          </a:p>
        </p:txBody>
      </p:sp>
      <p:sp>
        <p:nvSpPr>
          <p:cNvPr id="8" name="Freeform 8" descr="preencoded.png"/>
          <p:cNvSpPr/>
          <p:nvPr/>
        </p:nvSpPr>
        <p:spPr>
          <a:xfrm>
            <a:off x="635645" y="4620816"/>
            <a:ext cx="8576667" cy="5165377"/>
          </a:xfrm>
          <a:custGeom>
            <a:avLst/>
            <a:gdLst/>
            <a:ahLst/>
            <a:cxnLst/>
            <a:rect l="l" t="t" r="r" b="b"/>
            <a:pathLst>
              <a:path w="8576667" h="5165377">
                <a:moveTo>
                  <a:pt x="0" y="0"/>
                </a:moveTo>
                <a:lnTo>
                  <a:pt x="8576667" y="0"/>
                </a:lnTo>
                <a:lnTo>
                  <a:pt x="8576667" y="5165378"/>
                </a:lnTo>
                <a:lnTo>
                  <a:pt x="0" y="5165378"/>
                </a:lnTo>
                <a:lnTo>
                  <a:pt x="0" y="0"/>
                </a:lnTo>
                <a:close/>
              </a:path>
            </a:pathLst>
          </a:custGeom>
          <a:blipFill>
            <a:blip r:embed="rId5"/>
            <a:stretch>
              <a:fillRect l="-3" r="-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992238" y="1448692"/>
            <a:ext cx="9761487" cy="7389465"/>
          </a:xfrm>
          <a:custGeom>
            <a:avLst/>
            <a:gdLst/>
            <a:ahLst/>
            <a:cxnLst/>
            <a:rect l="l" t="t" r="r" b="b"/>
            <a:pathLst>
              <a:path w="9761487" h="7389465">
                <a:moveTo>
                  <a:pt x="0" y="0"/>
                </a:moveTo>
                <a:lnTo>
                  <a:pt x="9761487" y="0"/>
                </a:lnTo>
                <a:lnTo>
                  <a:pt x="9761487" y="7389465"/>
                </a:lnTo>
                <a:lnTo>
                  <a:pt x="0" y="7389465"/>
                </a:lnTo>
                <a:lnTo>
                  <a:pt x="0" y="0"/>
                </a:lnTo>
                <a:close/>
              </a:path>
            </a:pathLst>
          </a:custGeom>
          <a:blipFill>
            <a:blip r:embed="rId4"/>
            <a:stretch>
              <a:fillRect t="-4" b="-4"/>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36724" y="688330"/>
            <a:ext cx="7130355" cy="716756"/>
          </a:xfrm>
          <a:prstGeom prst="rect">
            <a:avLst/>
          </a:prstGeom>
        </p:spPr>
        <p:txBody>
          <a:bodyPr lIns="0" tIns="0" rIns="0" bIns="0" rtlCol="0" anchor="t">
            <a:spAutoFit/>
          </a:bodyPr>
          <a:lstStyle/>
          <a:p>
            <a:pPr algn="l">
              <a:lnSpc>
                <a:spcPts val="5250"/>
              </a:lnSpc>
            </a:pPr>
            <a:r>
              <a:rPr lang="en-US" sz="4187">
                <a:solidFill>
                  <a:srgbClr val="97B8FF"/>
                </a:solidFill>
                <a:latin typeface="Arimo"/>
                <a:ea typeface="Arimo"/>
                <a:cs typeface="Arimo"/>
                <a:sym typeface="Arimo"/>
              </a:rPr>
              <a:t>Detection on Static Image</a:t>
            </a:r>
          </a:p>
        </p:txBody>
      </p:sp>
      <p:sp>
        <p:nvSpPr>
          <p:cNvPr id="6" name="Freeform 6" descr="preencoded.png"/>
          <p:cNvSpPr/>
          <p:nvPr/>
        </p:nvSpPr>
        <p:spPr>
          <a:xfrm>
            <a:off x="936724" y="1940421"/>
            <a:ext cx="10989320" cy="3657302"/>
          </a:xfrm>
          <a:custGeom>
            <a:avLst/>
            <a:gdLst/>
            <a:ahLst/>
            <a:cxnLst/>
            <a:rect l="l" t="t" r="r" b="b"/>
            <a:pathLst>
              <a:path w="10989320" h="3657302">
                <a:moveTo>
                  <a:pt x="0" y="0"/>
                </a:moveTo>
                <a:lnTo>
                  <a:pt x="10989320" y="0"/>
                </a:lnTo>
                <a:lnTo>
                  <a:pt x="10989320" y="3657303"/>
                </a:lnTo>
                <a:lnTo>
                  <a:pt x="0" y="3657303"/>
                </a:lnTo>
                <a:lnTo>
                  <a:pt x="0" y="0"/>
                </a:lnTo>
                <a:close/>
              </a:path>
            </a:pathLst>
          </a:custGeom>
          <a:blipFill>
            <a:blip r:embed="rId4"/>
            <a:stretch>
              <a:fillRect l="-7" r="-7"/>
            </a:stretch>
          </a:blipFill>
        </p:spPr>
      </p:sp>
      <p:sp>
        <p:nvSpPr>
          <p:cNvPr id="7" name="Freeform 7" descr="preencoded.png"/>
          <p:cNvSpPr/>
          <p:nvPr/>
        </p:nvSpPr>
        <p:spPr>
          <a:xfrm>
            <a:off x="936724" y="5898802"/>
            <a:ext cx="10974438" cy="3652391"/>
          </a:xfrm>
          <a:custGeom>
            <a:avLst/>
            <a:gdLst/>
            <a:ahLst/>
            <a:cxnLst/>
            <a:rect l="l" t="t" r="r" b="b"/>
            <a:pathLst>
              <a:path w="10974438" h="3652391">
                <a:moveTo>
                  <a:pt x="0" y="0"/>
                </a:moveTo>
                <a:lnTo>
                  <a:pt x="10974437" y="0"/>
                </a:lnTo>
                <a:lnTo>
                  <a:pt x="10974437" y="3652392"/>
                </a:lnTo>
                <a:lnTo>
                  <a:pt x="0" y="3652392"/>
                </a:lnTo>
                <a:lnTo>
                  <a:pt x="0" y="0"/>
                </a:lnTo>
                <a:close/>
              </a:path>
            </a:pathLst>
          </a:custGeom>
          <a:blipFill>
            <a:blip r:embed="rId5"/>
            <a:stretch>
              <a:fillRect l="-51" r="-5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32706" y="666155"/>
            <a:ext cx="12283976" cy="899517"/>
          </a:xfrm>
          <a:prstGeom prst="rect">
            <a:avLst/>
          </a:prstGeom>
        </p:spPr>
        <p:txBody>
          <a:bodyPr lIns="0" tIns="0" rIns="0" bIns="0" rtlCol="0" anchor="t">
            <a:spAutoFit/>
          </a:bodyPr>
          <a:lstStyle/>
          <a:p>
            <a:pPr algn="l">
              <a:lnSpc>
                <a:spcPts val="6500"/>
              </a:lnSpc>
            </a:pPr>
            <a:r>
              <a:rPr lang="en-US" sz="5187">
                <a:solidFill>
                  <a:srgbClr val="97B8FF"/>
                </a:solidFill>
                <a:latin typeface="Arimo"/>
                <a:ea typeface="Arimo"/>
                <a:cs typeface="Arimo"/>
                <a:sym typeface="Arimo"/>
              </a:rPr>
              <a:t>Real-time Detection on camera feed</a:t>
            </a:r>
          </a:p>
        </p:txBody>
      </p:sp>
      <p:sp>
        <p:nvSpPr>
          <p:cNvPr id="6" name="Freeform 6" descr="preencoded.png"/>
          <p:cNvSpPr/>
          <p:nvPr/>
        </p:nvSpPr>
        <p:spPr>
          <a:xfrm>
            <a:off x="942231" y="2270671"/>
            <a:ext cx="8095209" cy="6071295"/>
          </a:xfrm>
          <a:custGeom>
            <a:avLst/>
            <a:gdLst/>
            <a:ahLst/>
            <a:cxnLst/>
            <a:rect l="l" t="t" r="r" b="b"/>
            <a:pathLst>
              <a:path w="8095209" h="6071295">
                <a:moveTo>
                  <a:pt x="0" y="0"/>
                </a:moveTo>
                <a:lnTo>
                  <a:pt x="8095209" y="0"/>
                </a:lnTo>
                <a:lnTo>
                  <a:pt x="8095209" y="6071295"/>
                </a:lnTo>
                <a:lnTo>
                  <a:pt x="0" y="6071295"/>
                </a:lnTo>
                <a:lnTo>
                  <a:pt x="0" y="0"/>
                </a:lnTo>
                <a:close/>
              </a:path>
            </a:pathLst>
          </a:custGeom>
          <a:blipFill>
            <a:blip r:embed="rId4"/>
            <a:stretch>
              <a:fillRect l="-38" r="-38"/>
            </a:stretch>
          </a:blipFill>
        </p:spPr>
      </p:sp>
      <p:sp>
        <p:nvSpPr>
          <p:cNvPr id="7" name="Freeform 7" descr="preencoded.png"/>
          <p:cNvSpPr/>
          <p:nvPr/>
        </p:nvSpPr>
        <p:spPr>
          <a:xfrm>
            <a:off x="9250561" y="2270671"/>
            <a:ext cx="8095209" cy="6071295"/>
          </a:xfrm>
          <a:custGeom>
            <a:avLst/>
            <a:gdLst/>
            <a:ahLst/>
            <a:cxnLst/>
            <a:rect l="l" t="t" r="r" b="b"/>
            <a:pathLst>
              <a:path w="8095209" h="6071295">
                <a:moveTo>
                  <a:pt x="0" y="0"/>
                </a:moveTo>
                <a:lnTo>
                  <a:pt x="8095209" y="0"/>
                </a:lnTo>
                <a:lnTo>
                  <a:pt x="8095209" y="6071295"/>
                </a:lnTo>
                <a:lnTo>
                  <a:pt x="0" y="6071295"/>
                </a:lnTo>
                <a:lnTo>
                  <a:pt x="0" y="0"/>
                </a:lnTo>
                <a:close/>
              </a:path>
            </a:pathLst>
          </a:custGeom>
          <a:blipFill>
            <a:blip r:embed="rId5"/>
            <a:stretch>
              <a:fillRect l="-38" r="-38"/>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1001762" y="1520279"/>
            <a:ext cx="8028831" cy="6021586"/>
          </a:xfrm>
          <a:custGeom>
            <a:avLst/>
            <a:gdLst/>
            <a:ahLst/>
            <a:cxnLst/>
            <a:rect l="l" t="t" r="r" b="b"/>
            <a:pathLst>
              <a:path w="8028831" h="6021586">
                <a:moveTo>
                  <a:pt x="0" y="0"/>
                </a:moveTo>
                <a:lnTo>
                  <a:pt x="8028832" y="0"/>
                </a:lnTo>
                <a:lnTo>
                  <a:pt x="8028832" y="6021586"/>
                </a:lnTo>
                <a:lnTo>
                  <a:pt x="0" y="6021586"/>
                </a:lnTo>
                <a:lnTo>
                  <a:pt x="0" y="0"/>
                </a:lnTo>
                <a:close/>
              </a:path>
            </a:pathLst>
          </a:custGeom>
          <a:blipFill>
            <a:blip r:embed="rId4"/>
            <a:stretch>
              <a:fillRect l="-19" r="-19"/>
            </a:stretch>
          </a:blipFill>
        </p:spPr>
      </p:sp>
      <p:sp>
        <p:nvSpPr>
          <p:cNvPr id="6" name="Freeform 6" descr="preencoded.png"/>
          <p:cNvSpPr/>
          <p:nvPr/>
        </p:nvSpPr>
        <p:spPr>
          <a:xfrm>
            <a:off x="9257408" y="1520279"/>
            <a:ext cx="8028831" cy="6021586"/>
          </a:xfrm>
          <a:custGeom>
            <a:avLst/>
            <a:gdLst/>
            <a:ahLst/>
            <a:cxnLst/>
            <a:rect l="l" t="t" r="r" b="b"/>
            <a:pathLst>
              <a:path w="8028831" h="6021586">
                <a:moveTo>
                  <a:pt x="0" y="0"/>
                </a:moveTo>
                <a:lnTo>
                  <a:pt x="8028831" y="0"/>
                </a:lnTo>
                <a:lnTo>
                  <a:pt x="8028831" y="6021586"/>
                </a:lnTo>
                <a:lnTo>
                  <a:pt x="0" y="6021586"/>
                </a:lnTo>
                <a:lnTo>
                  <a:pt x="0" y="0"/>
                </a:lnTo>
                <a:close/>
              </a:path>
            </a:pathLst>
          </a:custGeom>
          <a:blipFill>
            <a:blip r:embed="rId5"/>
            <a:stretch>
              <a:fillRect l="-19" r="-19"/>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1001762" y="1520279"/>
            <a:ext cx="8028831" cy="6021586"/>
          </a:xfrm>
          <a:custGeom>
            <a:avLst/>
            <a:gdLst/>
            <a:ahLst/>
            <a:cxnLst/>
            <a:rect l="l" t="t" r="r" b="b"/>
            <a:pathLst>
              <a:path w="8028831" h="6021586">
                <a:moveTo>
                  <a:pt x="0" y="0"/>
                </a:moveTo>
                <a:lnTo>
                  <a:pt x="8028832" y="0"/>
                </a:lnTo>
                <a:lnTo>
                  <a:pt x="8028832" y="6021586"/>
                </a:lnTo>
                <a:lnTo>
                  <a:pt x="0" y="6021586"/>
                </a:lnTo>
                <a:lnTo>
                  <a:pt x="0" y="0"/>
                </a:lnTo>
                <a:close/>
              </a:path>
            </a:pathLst>
          </a:custGeom>
          <a:blipFill>
            <a:blip r:embed="rId4"/>
            <a:stretch>
              <a:fillRect l="-19" r="-19"/>
            </a:stretch>
          </a:blipFill>
        </p:spPr>
      </p:sp>
      <p:sp>
        <p:nvSpPr>
          <p:cNvPr id="6" name="Freeform 6" descr="preencoded.png"/>
          <p:cNvSpPr/>
          <p:nvPr/>
        </p:nvSpPr>
        <p:spPr>
          <a:xfrm>
            <a:off x="9257408" y="1520279"/>
            <a:ext cx="8028831" cy="6021586"/>
          </a:xfrm>
          <a:custGeom>
            <a:avLst/>
            <a:gdLst/>
            <a:ahLst/>
            <a:cxnLst/>
            <a:rect l="l" t="t" r="r" b="b"/>
            <a:pathLst>
              <a:path w="8028831" h="6021586">
                <a:moveTo>
                  <a:pt x="0" y="0"/>
                </a:moveTo>
                <a:lnTo>
                  <a:pt x="8028831" y="0"/>
                </a:lnTo>
                <a:lnTo>
                  <a:pt x="8028831" y="6021586"/>
                </a:lnTo>
                <a:lnTo>
                  <a:pt x="0" y="6021586"/>
                </a:lnTo>
                <a:lnTo>
                  <a:pt x="0" y="0"/>
                </a:lnTo>
                <a:close/>
              </a:path>
            </a:pathLst>
          </a:custGeom>
          <a:blipFill>
            <a:blip r:embed="rId5"/>
            <a:stretch>
              <a:fillRect l="-19" r="-19"/>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04354" y="2404170"/>
            <a:ext cx="6249144" cy="5478512"/>
          </a:xfrm>
          <a:custGeom>
            <a:avLst/>
            <a:gdLst/>
            <a:ahLst/>
            <a:cxnLst/>
            <a:rect l="l" t="t" r="r" b="b"/>
            <a:pathLst>
              <a:path w="6249144" h="5478512">
                <a:moveTo>
                  <a:pt x="0" y="0"/>
                </a:moveTo>
                <a:lnTo>
                  <a:pt x="6249143" y="0"/>
                </a:lnTo>
                <a:lnTo>
                  <a:pt x="6249143" y="5478512"/>
                </a:lnTo>
                <a:lnTo>
                  <a:pt x="0" y="5478512"/>
                </a:lnTo>
                <a:lnTo>
                  <a:pt x="0" y="0"/>
                </a:lnTo>
                <a:close/>
              </a:path>
            </a:pathLst>
          </a:custGeom>
          <a:blipFill>
            <a:blip r:embed="rId5"/>
            <a:stretch>
              <a:fillRect l="-3" r="-3"/>
            </a:stretch>
          </a:blipFill>
        </p:spPr>
      </p:sp>
      <p:sp>
        <p:nvSpPr>
          <p:cNvPr id="7" name="TextBox 7"/>
          <p:cNvSpPr txBox="1"/>
          <p:nvPr/>
        </p:nvSpPr>
        <p:spPr>
          <a:xfrm>
            <a:off x="7710190" y="951756"/>
            <a:ext cx="6087964" cy="799059"/>
          </a:xfrm>
          <a:prstGeom prst="rect">
            <a:avLst/>
          </a:prstGeom>
        </p:spPr>
        <p:txBody>
          <a:bodyPr lIns="0" tIns="0" rIns="0" bIns="0" rtlCol="0" anchor="t">
            <a:spAutoFit/>
          </a:bodyPr>
          <a:lstStyle/>
          <a:p>
            <a:pPr algn="l">
              <a:lnSpc>
                <a:spcPts val="5937"/>
              </a:lnSpc>
            </a:pPr>
            <a:r>
              <a:rPr lang="en-US" sz="4750">
                <a:solidFill>
                  <a:srgbClr val="97B8FF"/>
                </a:solidFill>
                <a:latin typeface="Arimo"/>
                <a:ea typeface="Arimo"/>
                <a:cs typeface="Arimo"/>
                <a:sym typeface="Arimo"/>
              </a:rPr>
              <a:t>Abstract</a:t>
            </a:r>
          </a:p>
        </p:txBody>
      </p:sp>
      <p:sp>
        <p:nvSpPr>
          <p:cNvPr id="8" name="TextBox 8"/>
          <p:cNvSpPr txBox="1"/>
          <p:nvPr/>
        </p:nvSpPr>
        <p:spPr>
          <a:xfrm>
            <a:off x="7710190" y="2011264"/>
            <a:ext cx="9725620" cy="1662707"/>
          </a:xfrm>
          <a:prstGeom prst="rect">
            <a:avLst/>
          </a:prstGeom>
        </p:spPr>
        <p:txBody>
          <a:bodyPr lIns="0" tIns="0" rIns="0" bIns="0" rtlCol="0" anchor="t">
            <a:spAutoFit/>
          </a:bodyPr>
          <a:lstStyle/>
          <a:p>
            <a:pPr algn="l">
              <a:lnSpc>
                <a:spcPts val="3062"/>
              </a:lnSpc>
            </a:pPr>
            <a:r>
              <a:rPr lang="en-US" sz="1874">
                <a:solidFill>
                  <a:srgbClr val="E0D6DE"/>
                </a:solidFill>
                <a:latin typeface="Arimo"/>
                <a:ea typeface="Arimo"/>
                <a:cs typeface="Arimo"/>
                <a:sym typeface="Arimo"/>
              </a:rPr>
              <a:t>This project aims to develop an advanced crack detection system by integrating a U-Net deep learning model with real-time camera feeds for continuous infrastructure monitoring. Cracks in structures such as bridges, roads, and buildings pose significant risks, making timely detection crucial for maintenance and safety.</a:t>
            </a:r>
          </a:p>
        </p:txBody>
      </p:sp>
      <p:grpSp>
        <p:nvGrpSpPr>
          <p:cNvPr id="9" name="Group 9"/>
          <p:cNvGrpSpPr/>
          <p:nvPr/>
        </p:nvGrpSpPr>
        <p:grpSpPr>
          <a:xfrm>
            <a:off x="7710190" y="4221659"/>
            <a:ext cx="547836" cy="547836"/>
            <a:chOff x="0" y="0"/>
            <a:chExt cx="730448" cy="730448"/>
          </a:xfrm>
        </p:grpSpPr>
        <p:sp>
          <p:nvSpPr>
            <p:cNvPr id="10" name="Freeform 10"/>
            <p:cNvSpPr/>
            <p:nvPr/>
          </p:nvSpPr>
          <p:spPr>
            <a:xfrm>
              <a:off x="0" y="0"/>
              <a:ext cx="730504" cy="730504"/>
            </a:xfrm>
            <a:custGeom>
              <a:avLst/>
              <a:gdLst/>
              <a:ahLst/>
              <a:cxnLst/>
              <a:rect l="l" t="t" r="r" b="b"/>
              <a:pathLst>
                <a:path w="730504" h="730504">
                  <a:moveTo>
                    <a:pt x="0" y="48768"/>
                  </a:moveTo>
                  <a:cubicBezTo>
                    <a:pt x="0" y="21844"/>
                    <a:pt x="21844" y="0"/>
                    <a:pt x="48768" y="0"/>
                  </a:cubicBezTo>
                  <a:lnTo>
                    <a:pt x="681736" y="0"/>
                  </a:lnTo>
                  <a:cubicBezTo>
                    <a:pt x="708660" y="0"/>
                    <a:pt x="730504" y="21844"/>
                    <a:pt x="730504" y="48768"/>
                  </a:cubicBezTo>
                  <a:lnTo>
                    <a:pt x="730504" y="681736"/>
                  </a:lnTo>
                  <a:cubicBezTo>
                    <a:pt x="730504" y="708660"/>
                    <a:pt x="708660" y="730504"/>
                    <a:pt x="681736" y="730504"/>
                  </a:cubicBezTo>
                  <a:lnTo>
                    <a:pt x="48768" y="730504"/>
                  </a:lnTo>
                  <a:cubicBezTo>
                    <a:pt x="21844" y="730504"/>
                    <a:pt x="0" y="708660"/>
                    <a:pt x="0" y="681736"/>
                  </a:cubicBezTo>
                  <a:close/>
                </a:path>
              </a:pathLst>
            </a:custGeom>
            <a:solidFill>
              <a:srgbClr val="26262B"/>
            </a:solidFill>
          </p:spPr>
        </p:sp>
      </p:grpSp>
      <p:sp>
        <p:nvSpPr>
          <p:cNvPr id="11" name="TextBox 11"/>
          <p:cNvSpPr txBox="1"/>
          <p:nvPr/>
        </p:nvSpPr>
        <p:spPr>
          <a:xfrm>
            <a:off x="7906791" y="4360515"/>
            <a:ext cx="154632" cy="317599"/>
          </a:xfrm>
          <a:prstGeom prst="rect">
            <a:avLst/>
          </a:prstGeom>
        </p:spPr>
        <p:txBody>
          <a:bodyPr lIns="0" tIns="0" rIns="0" bIns="0" rtlCol="0" anchor="t">
            <a:spAutoFit/>
          </a:bodyPr>
          <a:lstStyle/>
          <a:p>
            <a:pPr algn="ctr">
              <a:lnSpc>
                <a:spcPts val="2874"/>
              </a:lnSpc>
            </a:pPr>
            <a:r>
              <a:rPr lang="en-US" sz="2874">
                <a:solidFill>
                  <a:srgbClr val="E0D6DE"/>
                </a:solidFill>
                <a:latin typeface="Arimo"/>
                <a:ea typeface="Arimo"/>
                <a:cs typeface="Arimo"/>
                <a:sym typeface="Arimo"/>
              </a:rPr>
              <a:t>1</a:t>
            </a:r>
          </a:p>
        </p:txBody>
      </p:sp>
      <p:sp>
        <p:nvSpPr>
          <p:cNvPr id="12" name="TextBox 12"/>
          <p:cNvSpPr txBox="1"/>
          <p:nvPr/>
        </p:nvSpPr>
        <p:spPr>
          <a:xfrm>
            <a:off x="8501509" y="4202609"/>
            <a:ext cx="3043981" cy="399455"/>
          </a:xfrm>
          <a:prstGeom prst="rect">
            <a:avLst/>
          </a:prstGeom>
        </p:spPr>
        <p:txBody>
          <a:bodyPr lIns="0" tIns="0" rIns="0" bIns="0" rtlCol="0" anchor="t">
            <a:spAutoFit/>
          </a:bodyPr>
          <a:lstStyle/>
          <a:p>
            <a:pPr algn="l">
              <a:lnSpc>
                <a:spcPts val="2937"/>
              </a:lnSpc>
            </a:pPr>
            <a:r>
              <a:rPr lang="en-US" sz="2375">
                <a:solidFill>
                  <a:srgbClr val="E0D6DE"/>
                </a:solidFill>
                <a:latin typeface="Arimo"/>
                <a:ea typeface="Arimo"/>
                <a:cs typeface="Arimo"/>
                <a:sym typeface="Arimo"/>
              </a:rPr>
              <a:t>Purpose</a:t>
            </a:r>
          </a:p>
        </p:txBody>
      </p:sp>
      <p:sp>
        <p:nvSpPr>
          <p:cNvPr id="13" name="TextBox 13"/>
          <p:cNvSpPr txBox="1"/>
          <p:nvPr/>
        </p:nvSpPr>
        <p:spPr>
          <a:xfrm>
            <a:off x="8501509" y="4643289"/>
            <a:ext cx="3949750" cy="1662707"/>
          </a:xfrm>
          <a:prstGeom prst="rect">
            <a:avLst/>
          </a:prstGeom>
        </p:spPr>
        <p:txBody>
          <a:bodyPr lIns="0" tIns="0" rIns="0" bIns="0" rtlCol="0" anchor="t">
            <a:spAutoFit/>
          </a:bodyPr>
          <a:lstStyle/>
          <a:p>
            <a:pPr algn="l">
              <a:lnSpc>
                <a:spcPts val="3062"/>
              </a:lnSpc>
            </a:pPr>
            <a:r>
              <a:rPr lang="en-US" sz="1874">
                <a:solidFill>
                  <a:srgbClr val="E0D6DE"/>
                </a:solidFill>
                <a:latin typeface="Arimo"/>
                <a:ea typeface="Arimo"/>
                <a:cs typeface="Arimo"/>
                <a:sym typeface="Arimo"/>
              </a:rPr>
              <a:t>Develop a working application for implementing</a:t>
            </a:r>
          </a:p>
          <a:p>
            <a:pPr algn="l">
              <a:lnSpc>
                <a:spcPts val="3062"/>
              </a:lnSpc>
            </a:pPr>
            <a:r>
              <a:rPr lang="en-US" sz="1874">
                <a:solidFill>
                  <a:srgbClr val="E0D6DE"/>
                </a:solidFill>
                <a:latin typeface="Arimo"/>
                <a:ea typeface="Arimo"/>
                <a:cs typeface="Arimo"/>
                <a:sym typeface="Arimo"/>
              </a:rPr>
              <a:t>the trained model for real time detection .</a:t>
            </a:r>
          </a:p>
        </p:txBody>
      </p:sp>
      <p:grpSp>
        <p:nvGrpSpPr>
          <p:cNvPr id="14" name="Group 14"/>
          <p:cNvGrpSpPr/>
          <p:nvPr/>
        </p:nvGrpSpPr>
        <p:grpSpPr>
          <a:xfrm>
            <a:off x="12694741" y="4221659"/>
            <a:ext cx="547836" cy="547836"/>
            <a:chOff x="0" y="0"/>
            <a:chExt cx="730448" cy="730448"/>
          </a:xfrm>
        </p:grpSpPr>
        <p:sp>
          <p:nvSpPr>
            <p:cNvPr id="15" name="Freeform 15"/>
            <p:cNvSpPr/>
            <p:nvPr/>
          </p:nvSpPr>
          <p:spPr>
            <a:xfrm>
              <a:off x="0" y="0"/>
              <a:ext cx="730504" cy="730504"/>
            </a:xfrm>
            <a:custGeom>
              <a:avLst/>
              <a:gdLst/>
              <a:ahLst/>
              <a:cxnLst/>
              <a:rect l="l" t="t" r="r" b="b"/>
              <a:pathLst>
                <a:path w="730504" h="730504">
                  <a:moveTo>
                    <a:pt x="0" y="48768"/>
                  </a:moveTo>
                  <a:cubicBezTo>
                    <a:pt x="0" y="21844"/>
                    <a:pt x="21844" y="0"/>
                    <a:pt x="48768" y="0"/>
                  </a:cubicBezTo>
                  <a:lnTo>
                    <a:pt x="681736" y="0"/>
                  </a:lnTo>
                  <a:cubicBezTo>
                    <a:pt x="708660" y="0"/>
                    <a:pt x="730504" y="21844"/>
                    <a:pt x="730504" y="48768"/>
                  </a:cubicBezTo>
                  <a:lnTo>
                    <a:pt x="730504" y="681736"/>
                  </a:lnTo>
                  <a:cubicBezTo>
                    <a:pt x="730504" y="708660"/>
                    <a:pt x="708660" y="730504"/>
                    <a:pt x="681736" y="730504"/>
                  </a:cubicBezTo>
                  <a:lnTo>
                    <a:pt x="48768" y="730504"/>
                  </a:lnTo>
                  <a:cubicBezTo>
                    <a:pt x="21844" y="730504"/>
                    <a:pt x="0" y="708660"/>
                    <a:pt x="0" y="681736"/>
                  </a:cubicBezTo>
                  <a:close/>
                </a:path>
              </a:pathLst>
            </a:custGeom>
            <a:solidFill>
              <a:srgbClr val="26262B"/>
            </a:solidFill>
          </p:spPr>
        </p:sp>
      </p:grpSp>
      <p:sp>
        <p:nvSpPr>
          <p:cNvPr id="16" name="TextBox 16"/>
          <p:cNvSpPr txBox="1"/>
          <p:nvPr/>
        </p:nvSpPr>
        <p:spPr>
          <a:xfrm>
            <a:off x="12854880" y="4360515"/>
            <a:ext cx="227559" cy="317599"/>
          </a:xfrm>
          <a:prstGeom prst="rect">
            <a:avLst/>
          </a:prstGeom>
        </p:spPr>
        <p:txBody>
          <a:bodyPr lIns="0" tIns="0" rIns="0" bIns="0" rtlCol="0" anchor="t">
            <a:spAutoFit/>
          </a:bodyPr>
          <a:lstStyle/>
          <a:p>
            <a:pPr algn="ctr">
              <a:lnSpc>
                <a:spcPts val="2874"/>
              </a:lnSpc>
            </a:pPr>
            <a:r>
              <a:rPr lang="en-US" sz="2874">
                <a:solidFill>
                  <a:srgbClr val="E0D6DE"/>
                </a:solidFill>
                <a:latin typeface="Arimo"/>
                <a:ea typeface="Arimo"/>
                <a:cs typeface="Arimo"/>
                <a:sym typeface="Arimo"/>
              </a:rPr>
              <a:t>2</a:t>
            </a:r>
          </a:p>
        </p:txBody>
      </p:sp>
      <p:sp>
        <p:nvSpPr>
          <p:cNvPr id="17" name="TextBox 17"/>
          <p:cNvSpPr txBox="1"/>
          <p:nvPr/>
        </p:nvSpPr>
        <p:spPr>
          <a:xfrm>
            <a:off x="13486060" y="4202609"/>
            <a:ext cx="3043981" cy="399455"/>
          </a:xfrm>
          <a:prstGeom prst="rect">
            <a:avLst/>
          </a:prstGeom>
        </p:spPr>
        <p:txBody>
          <a:bodyPr lIns="0" tIns="0" rIns="0" bIns="0" rtlCol="0" anchor="t">
            <a:spAutoFit/>
          </a:bodyPr>
          <a:lstStyle/>
          <a:p>
            <a:pPr algn="l">
              <a:lnSpc>
                <a:spcPts val="2937"/>
              </a:lnSpc>
            </a:pPr>
            <a:r>
              <a:rPr lang="en-US" sz="2375">
                <a:solidFill>
                  <a:srgbClr val="E0D6DE"/>
                </a:solidFill>
                <a:latin typeface="Arimo"/>
                <a:ea typeface="Arimo"/>
                <a:cs typeface="Arimo"/>
                <a:sym typeface="Arimo"/>
              </a:rPr>
              <a:t>Methodology</a:t>
            </a:r>
          </a:p>
        </p:txBody>
      </p:sp>
      <p:sp>
        <p:nvSpPr>
          <p:cNvPr id="18" name="TextBox 18"/>
          <p:cNvSpPr txBox="1"/>
          <p:nvPr/>
        </p:nvSpPr>
        <p:spPr>
          <a:xfrm>
            <a:off x="13486060" y="4643289"/>
            <a:ext cx="3949750" cy="2052191"/>
          </a:xfrm>
          <a:prstGeom prst="rect">
            <a:avLst/>
          </a:prstGeom>
        </p:spPr>
        <p:txBody>
          <a:bodyPr lIns="0" tIns="0" rIns="0" bIns="0" rtlCol="0" anchor="t">
            <a:spAutoFit/>
          </a:bodyPr>
          <a:lstStyle/>
          <a:p>
            <a:pPr algn="l">
              <a:lnSpc>
                <a:spcPts val="3062"/>
              </a:lnSpc>
            </a:pPr>
            <a:r>
              <a:rPr lang="en-US" sz="1874">
                <a:solidFill>
                  <a:srgbClr val="E0D6DE"/>
                </a:solidFill>
                <a:latin typeface="Arimo"/>
                <a:ea typeface="Arimo"/>
                <a:cs typeface="Arimo"/>
                <a:sym typeface="Arimo"/>
              </a:rPr>
              <a:t>The project trains a U-Net model on a curated dataset of images and crack masks, with preprocessing for uniformity and data split into training and validation sets. </a:t>
            </a:r>
          </a:p>
        </p:txBody>
      </p:sp>
      <p:grpSp>
        <p:nvGrpSpPr>
          <p:cNvPr id="19" name="Group 19"/>
          <p:cNvGrpSpPr/>
          <p:nvPr/>
        </p:nvGrpSpPr>
        <p:grpSpPr>
          <a:xfrm>
            <a:off x="7710190" y="7212806"/>
            <a:ext cx="547836" cy="547836"/>
            <a:chOff x="0" y="0"/>
            <a:chExt cx="730448" cy="730448"/>
          </a:xfrm>
        </p:grpSpPr>
        <p:sp>
          <p:nvSpPr>
            <p:cNvPr id="20" name="Freeform 20"/>
            <p:cNvSpPr/>
            <p:nvPr/>
          </p:nvSpPr>
          <p:spPr>
            <a:xfrm>
              <a:off x="0" y="0"/>
              <a:ext cx="730504" cy="730504"/>
            </a:xfrm>
            <a:custGeom>
              <a:avLst/>
              <a:gdLst/>
              <a:ahLst/>
              <a:cxnLst/>
              <a:rect l="l" t="t" r="r" b="b"/>
              <a:pathLst>
                <a:path w="730504" h="730504">
                  <a:moveTo>
                    <a:pt x="0" y="48768"/>
                  </a:moveTo>
                  <a:cubicBezTo>
                    <a:pt x="0" y="21844"/>
                    <a:pt x="21844" y="0"/>
                    <a:pt x="48768" y="0"/>
                  </a:cubicBezTo>
                  <a:lnTo>
                    <a:pt x="681736" y="0"/>
                  </a:lnTo>
                  <a:cubicBezTo>
                    <a:pt x="708660" y="0"/>
                    <a:pt x="730504" y="21844"/>
                    <a:pt x="730504" y="48768"/>
                  </a:cubicBezTo>
                  <a:lnTo>
                    <a:pt x="730504" y="681736"/>
                  </a:lnTo>
                  <a:cubicBezTo>
                    <a:pt x="730504" y="708660"/>
                    <a:pt x="708660" y="730504"/>
                    <a:pt x="681736" y="730504"/>
                  </a:cubicBezTo>
                  <a:lnTo>
                    <a:pt x="48768" y="730504"/>
                  </a:lnTo>
                  <a:cubicBezTo>
                    <a:pt x="21844" y="730504"/>
                    <a:pt x="0" y="708660"/>
                    <a:pt x="0" y="681736"/>
                  </a:cubicBezTo>
                  <a:close/>
                </a:path>
              </a:pathLst>
            </a:custGeom>
            <a:solidFill>
              <a:srgbClr val="26262B"/>
            </a:solidFill>
          </p:spPr>
        </p:sp>
      </p:grpSp>
      <p:sp>
        <p:nvSpPr>
          <p:cNvPr id="21" name="TextBox 21"/>
          <p:cNvSpPr txBox="1"/>
          <p:nvPr/>
        </p:nvSpPr>
        <p:spPr>
          <a:xfrm>
            <a:off x="7870775" y="7351662"/>
            <a:ext cx="226516" cy="317599"/>
          </a:xfrm>
          <a:prstGeom prst="rect">
            <a:avLst/>
          </a:prstGeom>
        </p:spPr>
        <p:txBody>
          <a:bodyPr lIns="0" tIns="0" rIns="0" bIns="0" rtlCol="0" anchor="t">
            <a:spAutoFit/>
          </a:bodyPr>
          <a:lstStyle/>
          <a:p>
            <a:pPr algn="ctr">
              <a:lnSpc>
                <a:spcPts val="2874"/>
              </a:lnSpc>
            </a:pPr>
            <a:r>
              <a:rPr lang="en-US" sz="2874">
                <a:solidFill>
                  <a:srgbClr val="E0D6DE"/>
                </a:solidFill>
                <a:latin typeface="Arimo"/>
                <a:ea typeface="Arimo"/>
                <a:cs typeface="Arimo"/>
                <a:sym typeface="Arimo"/>
              </a:rPr>
              <a:t>3</a:t>
            </a:r>
          </a:p>
        </p:txBody>
      </p:sp>
      <p:sp>
        <p:nvSpPr>
          <p:cNvPr id="22" name="TextBox 22"/>
          <p:cNvSpPr txBox="1"/>
          <p:nvPr/>
        </p:nvSpPr>
        <p:spPr>
          <a:xfrm>
            <a:off x="8501509" y="7193756"/>
            <a:ext cx="3043981" cy="399455"/>
          </a:xfrm>
          <a:prstGeom prst="rect">
            <a:avLst/>
          </a:prstGeom>
        </p:spPr>
        <p:txBody>
          <a:bodyPr lIns="0" tIns="0" rIns="0" bIns="0" rtlCol="0" anchor="t">
            <a:spAutoFit/>
          </a:bodyPr>
          <a:lstStyle/>
          <a:p>
            <a:pPr algn="l">
              <a:lnSpc>
                <a:spcPts val="2937"/>
              </a:lnSpc>
            </a:pPr>
            <a:r>
              <a:rPr lang="en-US" sz="2375">
                <a:solidFill>
                  <a:srgbClr val="E0D6DE"/>
                </a:solidFill>
                <a:latin typeface="Arimo"/>
                <a:ea typeface="Arimo"/>
                <a:cs typeface="Arimo"/>
                <a:sym typeface="Arimo"/>
              </a:rPr>
              <a:t>Impact</a:t>
            </a:r>
          </a:p>
        </p:txBody>
      </p:sp>
      <p:sp>
        <p:nvSpPr>
          <p:cNvPr id="23" name="TextBox 23"/>
          <p:cNvSpPr txBox="1"/>
          <p:nvPr/>
        </p:nvSpPr>
        <p:spPr>
          <a:xfrm>
            <a:off x="8501509" y="7634436"/>
            <a:ext cx="8934301" cy="1662707"/>
          </a:xfrm>
          <a:prstGeom prst="rect">
            <a:avLst/>
          </a:prstGeom>
        </p:spPr>
        <p:txBody>
          <a:bodyPr lIns="0" tIns="0" rIns="0" bIns="0" rtlCol="0" anchor="t">
            <a:spAutoFit/>
          </a:bodyPr>
          <a:lstStyle/>
          <a:p>
            <a:pPr algn="l">
              <a:lnSpc>
                <a:spcPts val="3062"/>
              </a:lnSpc>
            </a:pPr>
            <a:r>
              <a:rPr lang="en-US" sz="1874">
                <a:solidFill>
                  <a:srgbClr val="E0D6DE"/>
                </a:solidFill>
                <a:latin typeface="Arimo"/>
                <a:ea typeface="Arimo"/>
                <a:cs typeface="Arimo"/>
                <a:sym typeface="Arimo"/>
              </a:rPr>
              <a:t>Manual inspection methods for crack detection are time-consuming and error-prone, highlighting the need for automation. The proposed system uses a U-Net model, known for its strength in semantic segmentation, to accurately detect and segment cracks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92238" y="798165"/>
            <a:ext cx="10613826"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Conclusion and Future Scope</a:t>
            </a:r>
          </a:p>
        </p:txBody>
      </p:sp>
      <p:sp>
        <p:nvSpPr>
          <p:cNvPr id="6" name="TextBox 6"/>
          <p:cNvSpPr txBox="1"/>
          <p:nvPr/>
        </p:nvSpPr>
        <p:spPr>
          <a:xfrm>
            <a:off x="992238" y="2203549"/>
            <a:ext cx="16303526" cy="5548312"/>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This project successfully developed and implemented an automated crack detection system based on a U-Net deep learning model, designed to address critical infrastructure monitoring needs. Starting with extensive data collection, the project ensured high-quality inputs by resizing, normalizing, and validating paired image-mask datasets. These steps were fundamental for creating a reliable training dataset, which contributed to the model's capacity to generalize well across various testing conditions. The U-Net architecture, known for its efficiency in segmentation tasks, was central to this solution, with its encoder-decoder structure allowing the model to capture fine-grained spatial details essential for crack localization and segmentation. The project was developed with cost efficiency in mind, incurring minimal expenses beyond cloud computing for model training and testing. This makes the solution scalable and accessible, especially for sectors with budgetary constraints. The system’s modular design further allows easy integration with various data sources, such as drones or on-site cameras, broadening its application scope. Through this project, the U-Net model has proven to be a viable and scalable solution for infrastructure monitoring, facilitating proactive maintenance strategies that can save both time and resources.</a:t>
            </a:r>
          </a:p>
        </p:txBody>
      </p:sp>
      <p:sp>
        <p:nvSpPr>
          <p:cNvPr id="7" name="TextBox 7"/>
          <p:cNvSpPr txBox="1"/>
          <p:nvPr/>
        </p:nvSpPr>
        <p:spPr>
          <a:xfrm>
            <a:off x="992238" y="7966025"/>
            <a:ext cx="16303526" cy="1465660"/>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As future scope, an integrated mobile/web application which leverages this algorithm with real time detection along with GPS tagging for  marking critical cracks to systematically perform maintenance is viable. This reduces dependence on manual marking and minimizes service disruptions.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92238" y="1067544"/>
            <a:ext cx="7088237" cy="943124"/>
          </a:xfrm>
          <a:prstGeom prst="rect">
            <a:avLst/>
          </a:prstGeom>
        </p:spPr>
        <p:txBody>
          <a:bodyPr lIns="0" tIns="0" rIns="0" bIns="0" rtlCol="0" anchor="t">
            <a:spAutoFit/>
          </a:bodyPr>
          <a:lstStyle/>
          <a:p>
            <a:pPr algn="l">
              <a:lnSpc>
                <a:spcPts val="6937"/>
              </a:lnSpc>
            </a:pPr>
            <a:r>
              <a:rPr lang="en-US" sz="5562">
                <a:solidFill>
                  <a:srgbClr val="97B8FF"/>
                </a:solidFill>
                <a:latin typeface="Arimo"/>
                <a:ea typeface="Arimo"/>
                <a:cs typeface="Arimo"/>
                <a:sym typeface="Arimo"/>
              </a:rPr>
              <a:t>References</a:t>
            </a:r>
          </a:p>
        </p:txBody>
      </p:sp>
      <p:sp>
        <p:nvSpPr>
          <p:cNvPr id="6" name="TextBox 6"/>
          <p:cNvSpPr txBox="1"/>
          <p:nvPr/>
        </p:nvSpPr>
        <p:spPr>
          <a:xfrm>
            <a:off x="992238" y="2472929"/>
            <a:ext cx="16303526" cy="558404"/>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Journals: </a:t>
            </a:r>
          </a:p>
        </p:txBody>
      </p:sp>
      <p:sp>
        <p:nvSpPr>
          <p:cNvPr id="7" name="TextBox 7"/>
          <p:cNvSpPr txBox="1"/>
          <p:nvPr/>
        </p:nvSpPr>
        <p:spPr>
          <a:xfrm>
            <a:off x="992238" y="3245495"/>
            <a:ext cx="16303526"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1. Li, Y., &amp; Xu, H. (2021). "Deep Learning Approaches for Crack Detection in Infrastructure Monitoring." Computers &amp; Structures, 242, 106244. </a:t>
            </a:r>
          </a:p>
        </p:txBody>
      </p:sp>
      <p:sp>
        <p:nvSpPr>
          <p:cNvPr id="8" name="TextBox 8"/>
          <p:cNvSpPr txBox="1"/>
          <p:nvPr/>
        </p:nvSpPr>
        <p:spPr>
          <a:xfrm>
            <a:off x="992238" y="4471690"/>
            <a:ext cx="16303526"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2. Zhang, H., &amp; Wang, X. (2020). "A Review of Machine Learning Algorithms for Image Classification." Journal of Machine Learning Research, 21(1), 1-45. </a:t>
            </a:r>
          </a:p>
        </p:txBody>
      </p:sp>
      <p:sp>
        <p:nvSpPr>
          <p:cNvPr id="9" name="TextBox 9"/>
          <p:cNvSpPr txBox="1"/>
          <p:nvPr/>
        </p:nvSpPr>
        <p:spPr>
          <a:xfrm>
            <a:off x="992238" y="5697885"/>
            <a:ext cx="16303526"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3. Wang, J., &amp; Zhou, Z. (2021). "Advanced Techniques for Crack Detection Using Convolutional Neural Networks." Journal of Civil Structural Health Monitoring, 11(2), 219-231. </a:t>
            </a:r>
          </a:p>
        </p:txBody>
      </p:sp>
      <p:sp>
        <p:nvSpPr>
          <p:cNvPr id="10" name="TextBox 10"/>
          <p:cNvSpPr txBox="1"/>
          <p:nvPr/>
        </p:nvSpPr>
        <p:spPr>
          <a:xfrm>
            <a:off x="992238" y="6924080"/>
            <a:ext cx="16303526"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4. Khan, A., &amp; Hasan, M. (2019). "Crack Detection in Concrete Structures Using Deep Learning." Construction and Building Materials, 210, 195-204. </a:t>
            </a:r>
          </a:p>
        </p:txBody>
      </p:sp>
      <p:sp>
        <p:nvSpPr>
          <p:cNvPr id="11" name="TextBox 11"/>
          <p:cNvSpPr txBox="1"/>
          <p:nvPr/>
        </p:nvSpPr>
        <p:spPr>
          <a:xfrm>
            <a:off x="992238" y="8150275"/>
            <a:ext cx="16303526" cy="1012031"/>
          </a:xfrm>
          <a:prstGeom prst="rect">
            <a:avLst/>
          </a:prstGeom>
        </p:spPr>
        <p:txBody>
          <a:bodyPr lIns="0" tIns="0" rIns="0" bIns="0" rtlCol="0" anchor="t">
            <a:spAutoFit/>
          </a:bodyPr>
          <a:lstStyle/>
          <a:p>
            <a:pPr algn="l">
              <a:lnSpc>
                <a:spcPts val="3562"/>
              </a:lnSpc>
            </a:pPr>
            <a:r>
              <a:rPr lang="en-US" sz="2187">
                <a:solidFill>
                  <a:srgbClr val="E0D6DE"/>
                </a:solidFill>
                <a:latin typeface="Arimo"/>
                <a:ea typeface="Arimo"/>
                <a:cs typeface="Arimo"/>
                <a:sym typeface="Arimo"/>
              </a:rPr>
              <a:t>5. Rao, S., &amp; Gupta, R. (2022). "Automatic Crack Detection in Pavements Using Machine Learning Techniques." Journal of Transportation Engineering, 148(5), 04022032.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251966" y="2751832"/>
            <a:ext cx="6353919" cy="4783188"/>
          </a:xfrm>
          <a:custGeom>
            <a:avLst/>
            <a:gdLst/>
            <a:ahLst/>
            <a:cxnLst/>
            <a:rect l="l" t="t" r="r" b="b"/>
            <a:pathLst>
              <a:path w="6353919" h="4783188">
                <a:moveTo>
                  <a:pt x="0" y="0"/>
                </a:moveTo>
                <a:lnTo>
                  <a:pt x="6353919" y="0"/>
                </a:lnTo>
                <a:lnTo>
                  <a:pt x="6353919" y="4783188"/>
                </a:lnTo>
                <a:lnTo>
                  <a:pt x="0" y="4783188"/>
                </a:lnTo>
                <a:lnTo>
                  <a:pt x="0" y="0"/>
                </a:lnTo>
                <a:close/>
              </a:path>
            </a:pathLst>
          </a:custGeom>
          <a:blipFill>
            <a:blip r:embed="rId5"/>
            <a:stretch>
              <a:fillRect l="-1" r="-1"/>
            </a:stretch>
          </a:blipFill>
        </p:spPr>
      </p:sp>
      <p:sp>
        <p:nvSpPr>
          <p:cNvPr id="7" name="TextBox 7"/>
          <p:cNvSpPr txBox="1"/>
          <p:nvPr/>
        </p:nvSpPr>
        <p:spPr>
          <a:xfrm>
            <a:off x="7563742" y="1008460"/>
            <a:ext cx="5041850" cy="677913"/>
          </a:xfrm>
          <a:prstGeom prst="rect">
            <a:avLst/>
          </a:prstGeom>
        </p:spPr>
        <p:txBody>
          <a:bodyPr lIns="0" tIns="0" rIns="0" bIns="0" rtlCol="0" anchor="t">
            <a:spAutoFit/>
          </a:bodyPr>
          <a:lstStyle/>
          <a:p>
            <a:pPr algn="l">
              <a:lnSpc>
                <a:spcPts val="4937"/>
              </a:lnSpc>
            </a:pPr>
            <a:r>
              <a:rPr lang="en-US" sz="3937">
                <a:solidFill>
                  <a:srgbClr val="97B8FF"/>
                </a:solidFill>
                <a:latin typeface="Arimo"/>
                <a:ea typeface="Arimo"/>
                <a:cs typeface="Arimo"/>
                <a:sym typeface="Arimo"/>
              </a:rPr>
              <a:t>Research Gap</a:t>
            </a:r>
          </a:p>
        </p:txBody>
      </p:sp>
      <p:sp>
        <p:nvSpPr>
          <p:cNvPr id="8" name="TextBox 8"/>
          <p:cNvSpPr txBox="1"/>
          <p:nvPr/>
        </p:nvSpPr>
        <p:spPr>
          <a:xfrm>
            <a:off x="7563742" y="1922115"/>
            <a:ext cx="10018514" cy="711994"/>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While existing research offers promising approaches, a significant research gap remains in developing robust and scalable AI-powered crack detection systems for real-world applications.</a:t>
            </a:r>
          </a:p>
        </p:txBody>
      </p:sp>
      <p:grpSp>
        <p:nvGrpSpPr>
          <p:cNvPr id="9" name="Group 9"/>
          <p:cNvGrpSpPr/>
          <p:nvPr/>
        </p:nvGrpSpPr>
        <p:grpSpPr>
          <a:xfrm>
            <a:off x="12558712" y="2860922"/>
            <a:ext cx="28575" cy="6369992"/>
            <a:chOff x="0" y="0"/>
            <a:chExt cx="38100" cy="8493323"/>
          </a:xfrm>
        </p:grpSpPr>
        <p:sp>
          <p:nvSpPr>
            <p:cNvPr id="10" name="Freeform 10"/>
            <p:cNvSpPr/>
            <p:nvPr/>
          </p:nvSpPr>
          <p:spPr>
            <a:xfrm>
              <a:off x="0" y="0"/>
              <a:ext cx="38100" cy="8493379"/>
            </a:xfrm>
            <a:custGeom>
              <a:avLst/>
              <a:gdLst/>
              <a:ahLst/>
              <a:cxnLst/>
              <a:rect l="l" t="t" r="r" b="b"/>
              <a:pathLst>
                <a:path w="38100" h="8493379">
                  <a:moveTo>
                    <a:pt x="0" y="19050"/>
                  </a:moveTo>
                  <a:cubicBezTo>
                    <a:pt x="0" y="8509"/>
                    <a:pt x="8509" y="0"/>
                    <a:pt x="19050" y="0"/>
                  </a:cubicBezTo>
                  <a:cubicBezTo>
                    <a:pt x="29591" y="0"/>
                    <a:pt x="38100" y="8509"/>
                    <a:pt x="38100" y="19050"/>
                  </a:cubicBezTo>
                  <a:lnTo>
                    <a:pt x="38100" y="8474329"/>
                  </a:lnTo>
                  <a:cubicBezTo>
                    <a:pt x="38100" y="8484870"/>
                    <a:pt x="29591" y="8493379"/>
                    <a:pt x="19050" y="8493379"/>
                  </a:cubicBezTo>
                  <a:cubicBezTo>
                    <a:pt x="8509" y="8493379"/>
                    <a:pt x="0" y="8484870"/>
                    <a:pt x="0" y="8474329"/>
                  </a:cubicBezTo>
                  <a:close/>
                </a:path>
              </a:pathLst>
            </a:custGeom>
            <a:solidFill>
              <a:srgbClr val="3F3F44"/>
            </a:solidFill>
          </p:spPr>
        </p:sp>
      </p:grpSp>
      <p:grpSp>
        <p:nvGrpSpPr>
          <p:cNvPr id="11" name="Group 11"/>
          <p:cNvGrpSpPr/>
          <p:nvPr/>
        </p:nvGrpSpPr>
        <p:grpSpPr>
          <a:xfrm>
            <a:off x="11669017" y="3300264"/>
            <a:ext cx="705742" cy="28575"/>
            <a:chOff x="0" y="0"/>
            <a:chExt cx="940990" cy="38100"/>
          </a:xfrm>
        </p:grpSpPr>
        <p:sp>
          <p:nvSpPr>
            <p:cNvPr id="12" name="Freeform 12"/>
            <p:cNvSpPr/>
            <p:nvPr/>
          </p:nvSpPr>
          <p:spPr>
            <a:xfrm>
              <a:off x="0" y="0"/>
              <a:ext cx="940943" cy="38100"/>
            </a:xfrm>
            <a:custGeom>
              <a:avLst/>
              <a:gdLst/>
              <a:ahLst/>
              <a:cxnLst/>
              <a:rect l="l" t="t" r="r" b="b"/>
              <a:pathLst>
                <a:path w="940943" h="38100">
                  <a:moveTo>
                    <a:pt x="0" y="19050"/>
                  </a:moveTo>
                  <a:cubicBezTo>
                    <a:pt x="0" y="8509"/>
                    <a:pt x="8509" y="0"/>
                    <a:pt x="19050" y="0"/>
                  </a:cubicBezTo>
                  <a:lnTo>
                    <a:pt x="921893" y="0"/>
                  </a:lnTo>
                  <a:cubicBezTo>
                    <a:pt x="932434" y="0"/>
                    <a:pt x="940943" y="8509"/>
                    <a:pt x="940943" y="19050"/>
                  </a:cubicBezTo>
                  <a:cubicBezTo>
                    <a:pt x="940943" y="29591"/>
                    <a:pt x="932434" y="38100"/>
                    <a:pt x="921893" y="38100"/>
                  </a:cubicBezTo>
                  <a:lnTo>
                    <a:pt x="19050" y="38100"/>
                  </a:lnTo>
                  <a:cubicBezTo>
                    <a:pt x="8509" y="38100"/>
                    <a:pt x="0" y="29591"/>
                    <a:pt x="0" y="19050"/>
                  </a:cubicBezTo>
                  <a:close/>
                </a:path>
              </a:pathLst>
            </a:custGeom>
            <a:solidFill>
              <a:srgbClr val="3F3F44"/>
            </a:solidFill>
          </p:spPr>
        </p:sp>
      </p:grpSp>
      <p:grpSp>
        <p:nvGrpSpPr>
          <p:cNvPr id="13" name="Group 13"/>
          <p:cNvGrpSpPr/>
          <p:nvPr/>
        </p:nvGrpSpPr>
        <p:grpSpPr>
          <a:xfrm>
            <a:off x="12346186" y="3087737"/>
            <a:ext cx="453629" cy="453629"/>
            <a:chOff x="0" y="0"/>
            <a:chExt cx="604838" cy="604838"/>
          </a:xfrm>
        </p:grpSpPr>
        <p:sp>
          <p:nvSpPr>
            <p:cNvPr id="14" name="Freeform 14"/>
            <p:cNvSpPr/>
            <p:nvPr/>
          </p:nvSpPr>
          <p:spPr>
            <a:xfrm>
              <a:off x="0" y="0"/>
              <a:ext cx="604901" cy="604901"/>
            </a:xfrm>
            <a:custGeom>
              <a:avLst/>
              <a:gdLst/>
              <a:ahLst/>
              <a:cxnLst/>
              <a:rect l="l" t="t" r="r" b="b"/>
              <a:pathLst>
                <a:path w="604901" h="604901">
                  <a:moveTo>
                    <a:pt x="0" y="40386"/>
                  </a:moveTo>
                  <a:cubicBezTo>
                    <a:pt x="0" y="18034"/>
                    <a:pt x="18034" y="0"/>
                    <a:pt x="40386" y="0"/>
                  </a:cubicBezTo>
                  <a:lnTo>
                    <a:pt x="564515" y="0"/>
                  </a:lnTo>
                  <a:cubicBezTo>
                    <a:pt x="586740" y="0"/>
                    <a:pt x="604901" y="18034"/>
                    <a:pt x="604901" y="40386"/>
                  </a:cubicBezTo>
                  <a:lnTo>
                    <a:pt x="604901" y="564515"/>
                  </a:lnTo>
                  <a:cubicBezTo>
                    <a:pt x="604901" y="586740"/>
                    <a:pt x="586867" y="604901"/>
                    <a:pt x="564515" y="604901"/>
                  </a:cubicBezTo>
                  <a:lnTo>
                    <a:pt x="40386" y="604901"/>
                  </a:lnTo>
                  <a:cubicBezTo>
                    <a:pt x="18034" y="604901"/>
                    <a:pt x="0" y="586740"/>
                    <a:pt x="0" y="564515"/>
                  </a:cubicBezTo>
                  <a:close/>
                </a:path>
              </a:pathLst>
            </a:custGeom>
            <a:solidFill>
              <a:srgbClr val="26262B"/>
            </a:solidFill>
          </p:spPr>
        </p:sp>
      </p:grpSp>
      <p:sp>
        <p:nvSpPr>
          <p:cNvPr id="15" name="TextBox 15"/>
          <p:cNvSpPr txBox="1"/>
          <p:nvPr/>
        </p:nvSpPr>
        <p:spPr>
          <a:xfrm>
            <a:off x="12509004" y="3201293"/>
            <a:ext cx="127993" cy="264467"/>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1</a:t>
            </a:r>
          </a:p>
        </p:txBody>
      </p:sp>
      <p:sp>
        <p:nvSpPr>
          <p:cNvPr id="16" name="TextBox 16"/>
          <p:cNvSpPr txBox="1"/>
          <p:nvPr/>
        </p:nvSpPr>
        <p:spPr>
          <a:xfrm>
            <a:off x="8943082" y="3034010"/>
            <a:ext cx="2520851" cy="343644"/>
          </a:xfrm>
          <a:prstGeom prst="rect">
            <a:avLst/>
          </a:prstGeom>
        </p:spPr>
        <p:txBody>
          <a:bodyPr lIns="0" tIns="0" rIns="0" bIns="0" rtlCol="0" anchor="t">
            <a:spAutoFit/>
          </a:bodyPr>
          <a:lstStyle/>
          <a:p>
            <a:pPr algn="r">
              <a:lnSpc>
                <a:spcPts val="2437"/>
              </a:lnSpc>
            </a:pPr>
            <a:r>
              <a:rPr lang="en-US" sz="1937">
                <a:solidFill>
                  <a:srgbClr val="E0D6DE"/>
                </a:solidFill>
                <a:latin typeface="Arimo"/>
                <a:ea typeface="Arimo"/>
                <a:cs typeface="Arimo"/>
                <a:sym typeface="Arimo"/>
              </a:rPr>
              <a:t>Diverse Datasets</a:t>
            </a:r>
          </a:p>
        </p:txBody>
      </p:sp>
      <p:sp>
        <p:nvSpPr>
          <p:cNvPr id="17" name="TextBox 17"/>
          <p:cNvSpPr txBox="1"/>
          <p:nvPr/>
        </p:nvSpPr>
        <p:spPr>
          <a:xfrm>
            <a:off x="7563742" y="3431976"/>
            <a:ext cx="3900190" cy="1034654"/>
          </a:xfrm>
          <a:prstGeom prst="rect">
            <a:avLst/>
          </a:prstGeom>
        </p:spPr>
        <p:txBody>
          <a:bodyPr lIns="0" tIns="0" rIns="0" bIns="0" rtlCol="0" anchor="t">
            <a:spAutoFit/>
          </a:bodyPr>
          <a:lstStyle/>
          <a:p>
            <a:pPr algn="r">
              <a:lnSpc>
                <a:spcPts val="2499"/>
              </a:lnSpc>
            </a:pPr>
            <a:r>
              <a:rPr lang="en-US" sz="1562">
                <a:solidFill>
                  <a:srgbClr val="E0D6DE"/>
                </a:solidFill>
                <a:latin typeface="Arimo"/>
                <a:ea typeface="Arimo"/>
                <a:cs typeface="Arimo"/>
                <a:sym typeface="Arimo"/>
              </a:rPr>
              <a:t>Cracks come in various shapes and sizes. A comprehensive dataset integrating all the variations was not seen.</a:t>
            </a:r>
          </a:p>
        </p:txBody>
      </p:sp>
      <p:grpSp>
        <p:nvGrpSpPr>
          <p:cNvPr id="18" name="Group 18"/>
          <p:cNvGrpSpPr/>
          <p:nvPr/>
        </p:nvGrpSpPr>
        <p:grpSpPr>
          <a:xfrm>
            <a:off x="12771239" y="4308574"/>
            <a:ext cx="705742" cy="28575"/>
            <a:chOff x="0" y="0"/>
            <a:chExt cx="940990" cy="38100"/>
          </a:xfrm>
        </p:grpSpPr>
        <p:sp>
          <p:nvSpPr>
            <p:cNvPr id="19" name="Freeform 19"/>
            <p:cNvSpPr/>
            <p:nvPr/>
          </p:nvSpPr>
          <p:spPr>
            <a:xfrm>
              <a:off x="0" y="0"/>
              <a:ext cx="940943" cy="38100"/>
            </a:xfrm>
            <a:custGeom>
              <a:avLst/>
              <a:gdLst/>
              <a:ahLst/>
              <a:cxnLst/>
              <a:rect l="l" t="t" r="r" b="b"/>
              <a:pathLst>
                <a:path w="940943" h="38100">
                  <a:moveTo>
                    <a:pt x="0" y="19050"/>
                  </a:moveTo>
                  <a:cubicBezTo>
                    <a:pt x="0" y="8509"/>
                    <a:pt x="8509" y="0"/>
                    <a:pt x="19050" y="0"/>
                  </a:cubicBezTo>
                  <a:lnTo>
                    <a:pt x="921893" y="0"/>
                  </a:lnTo>
                  <a:cubicBezTo>
                    <a:pt x="932434" y="0"/>
                    <a:pt x="940943" y="8509"/>
                    <a:pt x="940943" y="19050"/>
                  </a:cubicBezTo>
                  <a:cubicBezTo>
                    <a:pt x="940943" y="29591"/>
                    <a:pt x="932434" y="38100"/>
                    <a:pt x="921893" y="38100"/>
                  </a:cubicBezTo>
                  <a:lnTo>
                    <a:pt x="19050" y="38100"/>
                  </a:lnTo>
                  <a:cubicBezTo>
                    <a:pt x="8509" y="38100"/>
                    <a:pt x="0" y="29591"/>
                    <a:pt x="0" y="19050"/>
                  </a:cubicBezTo>
                  <a:close/>
                </a:path>
              </a:pathLst>
            </a:custGeom>
            <a:solidFill>
              <a:srgbClr val="3F3F44"/>
            </a:solidFill>
          </p:spPr>
        </p:sp>
      </p:grpSp>
      <p:grpSp>
        <p:nvGrpSpPr>
          <p:cNvPr id="20" name="Group 20"/>
          <p:cNvGrpSpPr/>
          <p:nvPr/>
        </p:nvGrpSpPr>
        <p:grpSpPr>
          <a:xfrm>
            <a:off x="12346186" y="4096047"/>
            <a:ext cx="453629" cy="453629"/>
            <a:chOff x="0" y="0"/>
            <a:chExt cx="604838" cy="604838"/>
          </a:xfrm>
        </p:grpSpPr>
        <p:sp>
          <p:nvSpPr>
            <p:cNvPr id="21" name="Freeform 21"/>
            <p:cNvSpPr/>
            <p:nvPr/>
          </p:nvSpPr>
          <p:spPr>
            <a:xfrm>
              <a:off x="0" y="0"/>
              <a:ext cx="604901" cy="604901"/>
            </a:xfrm>
            <a:custGeom>
              <a:avLst/>
              <a:gdLst/>
              <a:ahLst/>
              <a:cxnLst/>
              <a:rect l="l" t="t" r="r" b="b"/>
              <a:pathLst>
                <a:path w="604901" h="604901">
                  <a:moveTo>
                    <a:pt x="0" y="40386"/>
                  </a:moveTo>
                  <a:cubicBezTo>
                    <a:pt x="0" y="18034"/>
                    <a:pt x="18034" y="0"/>
                    <a:pt x="40386" y="0"/>
                  </a:cubicBezTo>
                  <a:lnTo>
                    <a:pt x="564515" y="0"/>
                  </a:lnTo>
                  <a:cubicBezTo>
                    <a:pt x="586740" y="0"/>
                    <a:pt x="604901" y="18034"/>
                    <a:pt x="604901" y="40386"/>
                  </a:cubicBezTo>
                  <a:lnTo>
                    <a:pt x="604901" y="564515"/>
                  </a:lnTo>
                  <a:cubicBezTo>
                    <a:pt x="604901" y="586740"/>
                    <a:pt x="586867" y="604901"/>
                    <a:pt x="564515" y="604901"/>
                  </a:cubicBezTo>
                  <a:lnTo>
                    <a:pt x="40386" y="604901"/>
                  </a:lnTo>
                  <a:cubicBezTo>
                    <a:pt x="18034" y="604901"/>
                    <a:pt x="0" y="586740"/>
                    <a:pt x="0" y="564515"/>
                  </a:cubicBezTo>
                  <a:close/>
                </a:path>
              </a:pathLst>
            </a:custGeom>
            <a:solidFill>
              <a:srgbClr val="26262B"/>
            </a:solidFill>
          </p:spPr>
        </p:sp>
      </p:grpSp>
      <p:sp>
        <p:nvSpPr>
          <p:cNvPr id="22" name="TextBox 22"/>
          <p:cNvSpPr txBox="1"/>
          <p:nvPr/>
        </p:nvSpPr>
        <p:spPr>
          <a:xfrm>
            <a:off x="12478791" y="4209604"/>
            <a:ext cx="188416" cy="264467"/>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2</a:t>
            </a:r>
          </a:p>
        </p:txBody>
      </p:sp>
      <p:sp>
        <p:nvSpPr>
          <p:cNvPr id="23" name="TextBox 23"/>
          <p:cNvSpPr txBox="1"/>
          <p:nvPr/>
        </p:nvSpPr>
        <p:spPr>
          <a:xfrm>
            <a:off x="13682067" y="4042321"/>
            <a:ext cx="3114080" cy="343644"/>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Complex Crack Patterns</a:t>
            </a:r>
          </a:p>
        </p:txBody>
      </p:sp>
      <p:sp>
        <p:nvSpPr>
          <p:cNvPr id="24" name="TextBox 24"/>
          <p:cNvSpPr txBox="1"/>
          <p:nvPr/>
        </p:nvSpPr>
        <p:spPr>
          <a:xfrm>
            <a:off x="13682067" y="4440287"/>
            <a:ext cx="3900190" cy="1034654"/>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Cracks in real-world structures exhibit varying sizes, shapes, and appearances, making detection challenging.</a:t>
            </a:r>
          </a:p>
        </p:txBody>
      </p:sp>
      <p:grpSp>
        <p:nvGrpSpPr>
          <p:cNvPr id="25" name="Group 25"/>
          <p:cNvGrpSpPr/>
          <p:nvPr/>
        </p:nvGrpSpPr>
        <p:grpSpPr>
          <a:xfrm>
            <a:off x="11669017" y="5313015"/>
            <a:ext cx="705742" cy="28575"/>
            <a:chOff x="0" y="0"/>
            <a:chExt cx="940990" cy="38100"/>
          </a:xfrm>
        </p:grpSpPr>
        <p:sp>
          <p:nvSpPr>
            <p:cNvPr id="26" name="Freeform 26"/>
            <p:cNvSpPr/>
            <p:nvPr/>
          </p:nvSpPr>
          <p:spPr>
            <a:xfrm>
              <a:off x="0" y="0"/>
              <a:ext cx="940943" cy="38100"/>
            </a:xfrm>
            <a:custGeom>
              <a:avLst/>
              <a:gdLst/>
              <a:ahLst/>
              <a:cxnLst/>
              <a:rect l="l" t="t" r="r" b="b"/>
              <a:pathLst>
                <a:path w="940943" h="38100">
                  <a:moveTo>
                    <a:pt x="0" y="19050"/>
                  </a:moveTo>
                  <a:cubicBezTo>
                    <a:pt x="0" y="8509"/>
                    <a:pt x="8509" y="0"/>
                    <a:pt x="19050" y="0"/>
                  </a:cubicBezTo>
                  <a:lnTo>
                    <a:pt x="921893" y="0"/>
                  </a:lnTo>
                  <a:cubicBezTo>
                    <a:pt x="932434" y="0"/>
                    <a:pt x="940943" y="8509"/>
                    <a:pt x="940943" y="19050"/>
                  </a:cubicBezTo>
                  <a:cubicBezTo>
                    <a:pt x="940943" y="29591"/>
                    <a:pt x="932434" y="38100"/>
                    <a:pt x="921893" y="38100"/>
                  </a:cubicBezTo>
                  <a:lnTo>
                    <a:pt x="19050" y="38100"/>
                  </a:lnTo>
                  <a:cubicBezTo>
                    <a:pt x="8509" y="38100"/>
                    <a:pt x="0" y="29591"/>
                    <a:pt x="0" y="19050"/>
                  </a:cubicBezTo>
                  <a:close/>
                </a:path>
              </a:pathLst>
            </a:custGeom>
            <a:solidFill>
              <a:srgbClr val="3F3F44"/>
            </a:solidFill>
          </p:spPr>
        </p:sp>
      </p:grpSp>
      <p:grpSp>
        <p:nvGrpSpPr>
          <p:cNvPr id="27" name="Group 27"/>
          <p:cNvGrpSpPr/>
          <p:nvPr/>
        </p:nvGrpSpPr>
        <p:grpSpPr>
          <a:xfrm>
            <a:off x="12346186" y="5100489"/>
            <a:ext cx="453629" cy="453629"/>
            <a:chOff x="0" y="0"/>
            <a:chExt cx="604838" cy="604838"/>
          </a:xfrm>
        </p:grpSpPr>
        <p:sp>
          <p:nvSpPr>
            <p:cNvPr id="28" name="Freeform 28"/>
            <p:cNvSpPr/>
            <p:nvPr/>
          </p:nvSpPr>
          <p:spPr>
            <a:xfrm>
              <a:off x="0" y="0"/>
              <a:ext cx="604901" cy="604901"/>
            </a:xfrm>
            <a:custGeom>
              <a:avLst/>
              <a:gdLst/>
              <a:ahLst/>
              <a:cxnLst/>
              <a:rect l="l" t="t" r="r" b="b"/>
              <a:pathLst>
                <a:path w="604901" h="604901">
                  <a:moveTo>
                    <a:pt x="0" y="40386"/>
                  </a:moveTo>
                  <a:cubicBezTo>
                    <a:pt x="0" y="18034"/>
                    <a:pt x="18034" y="0"/>
                    <a:pt x="40386" y="0"/>
                  </a:cubicBezTo>
                  <a:lnTo>
                    <a:pt x="564515" y="0"/>
                  </a:lnTo>
                  <a:cubicBezTo>
                    <a:pt x="586740" y="0"/>
                    <a:pt x="604901" y="18034"/>
                    <a:pt x="604901" y="40386"/>
                  </a:cubicBezTo>
                  <a:lnTo>
                    <a:pt x="604901" y="564515"/>
                  </a:lnTo>
                  <a:cubicBezTo>
                    <a:pt x="604901" y="586740"/>
                    <a:pt x="586867" y="604901"/>
                    <a:pt x="564515" y="604901"/>
                  </a:cubicBezTo>
                  <a:lnTo>
                    <a:pt x="40386" y="604901"/>
                  </a:lnTo>
                  <a:cubicBezTo>
                    <a:pt x="18034" y="604901"/>
                    <a:pt x="0" y="586740"/>
                    <a:pt x="0" y="564515"/>
                  </a:cubicBezTo>
                  <a:close/>
                </a:path>
              </a:pathLst>
            </a:custGeom>
            <a:solidFill>
              <a:srgbClr val="26262B"/>
            </a:solidFill>
          </p:spPr>
        </p:sp>
      </p:grpSp>
      <p:sp>
        <p:nvSpPr>
          <p:cNvPr id="29" name="TextBox 29"/>
          <p:cNvSpPr txBox="1"/>
          <p:nvPr/>
        </p:nvSpPr>
        <p:spPr>
          <a:xfrm>
            <a:off x="12479239" y="5214045"/>
            <a:ext cx="187524" cy="264468"/>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3</a:t>
            </a:r>
          </a:p>
        </p:txBody>
      </p:sp>
      <p:sp>
        <p:nvSpPr>
          <p:cNvPr id="30" name="TextBox 30"/>
          <p:cNvSpPr txBox="1"/>
          <p:nvPr/>
        </p:nvSpPr>
        <p:spPr>
          <a:xfrm>
            <a:off x="8589466" y="5046761"/>
            <a:ext cx="2874466" cy="343644"/>
          </a:xfrm>
          <a:prstGeom prst="rect">
            <a:avLst/>
          </a:prstGeom>
        </p:spPr>
        <p:txBody>
          <a:bodyPr lIns="0" tIns="0" rIns="0" bIns="0" rtlCol="0" anchor="t">
            <a:spAutoFit/>
          </a:bodyPr>
          <a:lstStyle/>
          <a:p>
            <a:pPr algn="r">
              <a:lnSpc>
                <a:spcPts val="2437"/>
              </a:lnSpc>
            </a:pPr>
            <a:r>
              <a:rPr lang="en-US" sz="1937">
                <a:solidFill>
                  <a:srgbClr val="E0D6DE"/>
                </a:solidFill>
                <a:latin typeface="Arimo"/>
                <a:ea typeface="Arimo"/>
                <a:cs typeface="Arimo"/>
                <a:sym typeface="Arimo"/>
              </a:rPr>
              <a:t>Environmental Factors</a:t>
            </a:r>
          </a:p>
        </p:txBody>
      </p:sp>
      <p:sp>
        <p:nvSpPr>
          <p:cNvPr id="31" name="TextBox 31"/>
          <p:cNvSpPr txBox="1"/>
          <p:nvPr/>
        </p:nvSpPr>
        <p:spPr>
          <a:xfrm>
            <a:off x="7563742" y="5444727"/>
            <a:ext cx="3900190" cy="1034654"/>
          </a:xfrm>
          <a:prstGeom prst="rect">
            <a:avLst/>
          </a:prstGeom>
        </p:spPr>
        <p:txBody>
          <a:bodyPr lIns="0" tIns="0" rIns="0" bIns="0" rtlCol="0" anchor="t">
            <a:spAutoFit/>
          </a:bodyPr>
          <a:lstStyle/>
          <a:p>
            <a:pPr algn="r">
              <a:lnSpc>
                <a:spcPts val="2499"/>
              </a:lnSpc>
            </a:pPr>
            <a:r>
              <a:rPr lang="en-US" sz="1562">
                <a:solidFill>
                  <a:srgbClr val="E0D6DE"/>
                </a:solidFill>
                <a:latin typeface="Arimo"/>
                <a:ea typeface="Arimo"/>
                <a:cs typeface="Arimo"/>
                <a:sym typeface="Arimo"/>
              </a:rPr>
              <a:t>Factors like lighting, shadows, and surface textures can significantly affect crack detection accuracy.</a:t>
            </a:r>
          </a:p>
        </p:txBody>
      </p:sp>
      <p:grpSp>
        <p:nvGrpSpPr>
          <p:cNvPr id="32" name="Group 32"/>
          <p:cNvGrpSpPr/>
          <p:nvPr/>
        </p:nvGrpSpPr>
        <p:grpSpPr>
          <a:xfrm>
            <a:off x="12771239" y="6317605"/>
            <a:ext cx="705742" cy="28575"/>
            <a:chOff x="0" y="0"/>
            <a:chExt cx="940990" cy="38100"/>
          </a:xfrm>
        </p:grpSpPr>
        <p:sp>
          <p:nvSpPr>
            <p:cNvPr id="33" name="Freeform 33"/>
            <p:cNvSpPr/>
            <p:nvPr/>
          </p:nvSpPr>
          <p:spPr>
            <a:xfrm>
              <a:off x="0" y="0"/>
              <a:ext cx="940943" cy="38100"/>
            </a:xfrm>
            <a:custGeom>
              <a:avLst/>
              <a:gdLst/>
              <a:ahLst/>
              <a:cxnLst/>
              <a:rect l="l" t="t" r="r" b="b"/>
              <a:pathLst>
                <a:path w="940943" h="38100">
                  <a:moveTo>
                    <a:pt x="0" y="19050"/>
                  </a:moveTo>
                  <a:cubicBezTo>
                    <a:pt x="0" y="8509"/>
                    <a:pt x="8509" y="0"/>
                    <a:pt x="19050" y="0"/>
                  </a:cubicBezTo>
                  <a:lnTo>
                    <a:pt x="921893" y="0"/>
                  </a:lnTo>
                  <a:cubicBezTo>
                    <a:pt x="932434" y="0"/>
                    <a:pt x="940943" y="8509"/>
                    <a:pt x="940943" y="19050"/>
                  </a:cubicBezTo>
                  <a:cubicBezTo>
                    <a:pt x="940943" y="29591"/>
                    <a:pt x="932434" y="38100"/>
                    <a:pt x="921893" y="38100"/>
                  </a:cubicBezTo>
                  <a:lnTo>
                    <a:pt x="19050" y="38100"/>
                  </a:lnTo>
                  <a:cubicBezTo>
                    <a:pt x="8509" y="38100"/>
                    <a:pt x="0" y="29591"/>
                    <a:pt x="0" y="19050"/>
                  </a:cubicBezTo>
                  <a:close/>
                </a:path>
              </a:pathLst>
            </a:custGeom>
            <a:solidFill>
              <a:srgbClr val="3F3F44"/>
            </a:solidFill>
          </p:spPr>
        </p:sp>
      </p:grpSp>
      <p:grpSp>
        <p:nvGrpSpPr>
          <p:cNvPr id="34" name="Group 34"/>
          <p:cNvGrpSpPr/>
          <p:nvPr/>
        </p:nvGrpSpPr>
        <p:grpSpPr>
          <a:xfrm>
            <a:off x="12346186" y="6105079"/>
            <a:ext cx="453629" cy="453629"/>
            <a:chOff x="0" y="0"/>
            <a:chExt cx="604838" cy="604838"/>
          </a:xfrm>
        </p:grpSpPr>
        <p:sp>
          <p:nvSpPr>
            <p:cNvPr id="35" name="Freeform 35"/>
            <p:cNvSpPr/>
            <p:nvPr/>
          </p:nvSpPr>
          <p:spPr>
            <a:xfrm>
              <a:off x="0" y="0"/>
              <a:ext cx="604901" cy="604901"/>
            </a:xfrm>
            <a:custGeom>
              <a:avLst/>
              <a:gdLst/>
              <a:ahLst/>
              <a:cxnLst/>
              <a:rect l="l" t="t" r="r" b="b"/>
              <a:pathLst>
                <a:path w="604901" h="604901">
                  <a:moveTo>
                    <a:pt x="0" y="40386"/>
                  </a:moveTo>
                  <a:cubicBezTo>
                    <a:pt x="0" y="18034"/>
                    <a:pt x="18034" y="0"/>
                    <a:pt x="40386" y="0"/>
                  </a:cubicBezTo>
                  <a:lnTo>
                    <a:pt x="564515" y="0"/>
                  </a:lnTo>
                  <a:cubicBezTo>
                    <a:pt x="586740" y="0"/>
                    <a:pt x="604901" y="18034"/>
                    <a:pt x="604901" y="40386"/>
                  </a:cubicBezTo>
                  <a:lnTo>
                    <a:pt x="604901" y="564515"/>
                  </a:lnTo>
                  <a:cubicBezTo>
                    <a:pt x="604901" y="586740"/>
                    <a:pt x="586867" y="604901"/>
                    <a:pt x="564515" y="604901"/>
                  </a:cubicBezTo>
                  <a:lnTo>
                    <a:pt x="40386" y="604901"/>
                  </a:lnTo>
                  <a:cubicBezTo>
                    <a:pt x="18034" y="604901"/>
                    <a:pt x="0" y="586740"/>
                    <a:pt x="0" y="564515"/>
                  </a:cubicBezTo>
                  <a:close/>
                </a:path>
              </a:pathLst>
            </a:custGeom>
            <a:solidFill>
              <a:srgbClr val="26262B"/>
            </a:solidFill>
          </p:spPr>
        </p:sp>
      </p:grpSp>
      <p:sp>
        <p:nvSpPr>
          <p:cNvPr id="36" name="TextBox 36"/>
          <p:cNvSpPr txBox="1"/>
          <p:nvPr/>
        </p:nvSpPr>
        <p:spPr>
          <a:xfrm>
            <a:off x="12474327" y="6218635"/>
            <a:ext cx="197197" cy="264468"/>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4</a:t>
            </a:r>
          </a:p>
        </p:txBody>
      </p:sp>
      <p:sp>
        <p:nvSpPr>
          <p:cNvPr id="37" name="TextBox 37"/>
          <p:cNvSpPr txBox="1"/>
          <p:nvPr/>
        </p:nvSpPr>
        <p:spPr>
          <a:xfrm>
            <a:off x="13682067" y="6051351"/>
            <a:ext cx="3900190" cy="658714"/>
          </a:xfrm>
          <a:prstGeom prst="rect">
            <a:avLst/>
          </a:prstGeom>
        </p:spPr>
        <p:txBody>
          <a:bodyPr lIns="0" tIns="0" rIns="0" bIns="0" rtlCol="0" anchor="t">
            <a:spAutoFit/>
          </a:bodyPr>
          <a:lstStyle/>
          <a:p>
            <a:pPr algn="l">
              <a:lnSpc>
                <a:spcPts val="2437"/>
              </a:lnSpc>
            </a:pPr>
            <a:r>
              <a:rPr lang="en-US" sz="1937">
                <a:solidFill>
                  <a:srgbClr val="E0D6DE"/>
                </a:solidFill>
                <a:latin typeface="Arimo"/>
                <a:ea typeface="Arimo"/>
                <a:cs typeface="Arimo"/>
                <a:sym typeface="Arimo"/>
              </a:rPr>
              <a:t>Noise Reduction and Fine-Tuning for Improved Accuracy</a:t>
            </a:r>
          </a:p>
        </p:txBody>
      </p:sp>
      <p:sp>
        <p:nvSpPr>
          <p:cNvPr id="38" name="TextBox 38"/>
          <p:cNvSpPr txBox="1"/>
          <p:nvPr/>
        </p:nvSpPr>
        <p:spPr>
          <a:xfrm>
            <a:off x="13682067" y="6764387"/>
            <a:ext cx="3900190" cy="1357313"/>
          </a:xfrm>
          <a:prstGeom prst="rect">
            <a:avLst/>
          </a:prstGeom>
        </p:spPr>
        <p:txBody>
          <a:bodyPr lIns="0" tIns="0" rIns="0" bIns="0" rtlCol="0" anchor="t">
            <a:spAutoFit/>
          </a:bodyPr>
          <a:lstStyle/>
          <a:p>
            <a:pPr algn="l">
              <a:lnSpc>
                <a:spcPts val="2499"/>
              </a:lnSpc>
            </a:pPr>
            <a:r>
              <a:rPr lang="en-US" sz="1562">
                <a:solidFill>
                  <a:srgbClr val="E0D6DE"/>
                </a:solidFill>
                <a:latin typeface="Arimo"/>
                <a:ea typeface="Arimo"/>
                <a:cs typeface="Arimo"/>
                <a:sym typeface="Arimo"/>
              </a:rPr>
              <a:t>Crack detection models can be sensitive to noise in the input images, such as distortions which can negatively impact accuracy and reliability</a:t>
            </a:r>
          </a:p>
        </p:txBody>
      </p:sp>
      <p:grpSp>
        <p:nvGrpSpPr>
          <p:cNvPr id="39" name="Group 39"/>
          <p:cNvGrpSpPr/>
          <p:nvPr/>
        </p:nvGrpSpPr>
        <p:grpSpPr>
          <a:xfrm>
            <a:off x="11669017" y="7640985"/>
            <a:ext cx="705742" cy="28575"/>
            <a:chOff x="0" y="0"/>
            <a:chExt cx="940990" cy="38100"/>
          </a:xfrm>
        </p:grpSpPr>
        <p:sp>
          <p:nvSpPr>
            <p:cNvPr id="40" name="Freeform 40"/>
            <p:cNvSpPr/>
            <p:nvPr/>
          </p:nvSpPr>
          <p:spPr>
            <a:xfrm>
              <a:off x="0" y="0"/>
              <a:ext cx="940943" cy="38100"/>
            </a:xfrm>
            <a:custGeom>
              <a:avLst/>
              <a:gdLst/>
              <a:ahLst/>
              <a:cxnLst/>
              <a:rect l="l" t="t" r="r" b="b"/>
              <a:pathLst>
                <a:path w="940943" h="38100">
                  <a:moveTo>
                    <a:pt x="0" y="19050"/>
                  </a:moveTo>
                  <a:cubicBezTo>
                    <a:pt x="0" y="8509"/>
                    <a:pt x="8509" y="0"/>
                    <a:pt x="19050" y="0"/>
                  </a:cubicBezTo>
                  <a:lnTo>
                    <a:pt x="921893" y="0"/>
                  </a:lnTo>
                  <a:cubicBezTo>
                    <a:pt x="932434" y="0"/>
                    <a:pt x="940943" y="8509"/>
                    <a:pt x="940943" y="19050"/>
                  </a:cubicBezTo>
                  <a:cubicBezTo>
                    <a:pt x="940943" y="29591"/>
                    <a:pt x="932434" y="38100"/>
                    <a:pt x="921893" y="38100"/>
                  </a:cubicBezTo>
                  <a:lnTo>
                    <a:pt x="19050" y="38100"/>
                  </a:lnTo>
                  <a:cubicBezTo>
                    <a:pt x="8509" y="38100"/>
                    <a:pt x="0" y="29591"/>
                    <a:pt x="0" y="19050"/>
                  </a:cubicBezTo>
                  <a:close/>
                </a:path>
              </a:pathLst>
            </a:custGeom>
            <a:solidFill>
              <a:srgbClr val="3F3F44"/>
            </a:solidFill>
          </p:spPr>
        </p:sp>
      </p:grpSp>
      <p:grpSp>
        <p:nvGrpSpPr>
          <p:cNvPr id="41" name="Group 41"/>
          <p:cNvGrpSpPr/>
          <p:nvPr/>
        </p:nvGrpSpPr>
        <p:grpSpPr>
          <a:xfrm>
            <a:off x="12346186" y="7428459"/>
            <a:ext cx="453629" cy="453629"/>
            <a:chOff x="0" y="0"/>
            <a:chExt cx="604838" cy="604838"/>
          </a:xfrm>
        </p:grpSpPr>
        <p:sp>
          <p:nvSpPr>
            <p:cNvPr id="42" name="Freeform 42"/>
            <p:cNvSpPr/>
            <p:nvPr/>
          </p:nvSpPr>
          <p:spPr>
            <a:xfrm>
              <a:off x="0" y="0"/>
              <a:ext cx="604901" cy="604901"/>
            </a:xfrm>
            <a:custGeom>
              <a:avLst/>
              <a:gdLst/>
              <a:ahLst/>
              <a:cxnLst/>
              <a:rect l="l" t="t" r="r" b="b"/>
              <a:pathLst>
                <a:path w="604901" h="604901">
                  <a:moveTo>
                    <a:pt x="0" y="40386"/>
                  </a:moveTo>
                  <a:cubicBezTo>
                    <a:pt x="0" y="18034"/>
                    <a:pt x="18034" y="0"/>
                    <a:pt x="40386" y="0"/>
                  </a:cubicBezTo>
                  <a:lnTo>
                    <a:pt x="564515" y="0"/>
                  </a:lnTo>
                  <a:cubicBezTo>
                    <a:pt x="586740" y="0"/>
                    <a:pt x="604901" y="18034"/>
                    <a:pt x="604901" y="40386"/>
                  </a:cubicBezTo>
                  <a:lnTo>
                    <a:pt x="604901" y="564515"/>
                  </a:lnTo>
                  <a:cubicBezTo>
                    <a:pt x="604901" y="586740"/>
                    <a:pt x="586867" y="604901"/>
                    <a:pt x="564515" y="604901"/>
                  </a:cubicBezTo>
                  <a:lnTo>
                    <a:pt x="40386" y="604901"/>
                  </a:lnTo>
                  <a:cubicBezTo>
                    <a:pt x="18034" y="604901"/>
                    <a:pt x="0" y="586740"/>
                    <a:pt x="0" y="564515"/>
                  </a:cubicBezTo>
                  <a:close/>
                </a:path>
              </a:pathLst>
            </a:custGeom>
            <a:solidFill>
              <a:srgbClr val="26262B"/>
            </a:solidFill>
          </p:spPr>
        </p:sp>
      </p:grpSp>
      <p:sp>
        <p:nvSpPr>
          <p:cNvPr id="43" name="TextBox 43"/>
          <p:cNvSpPr txBox="1"/>
          <p:nvPr/>
        </p:nvSpPr>
        <p:spPr>
          <a:xfrm>
            <a:off x="12477601" y="7542014"/>
            <a:ext cx="190649" cy="264468"/>
          </a:xfrm>
          <a:prstGeom prst="rect">
            <a:avLst/>
          </a:prstGeom>
        </p:spPr>
        <p:txBody>
          <a:bodyPr lIns="0" tIns="0" rIns="0" bIns="0" rtlCol="0" anchor="t">
            <a:spAutoFit/>
          </a:bodyPr>
          <a:lstStyle/>
          <a:p>
            <a:pPr algn="ctr">
              <a:lnSpc>
                <a:spcPts val="2375"/>
              </a:lnSpc>
            </a:pPr>
            <a:r>
              <a:rPr lang="en-US" sz="2375">
                <a:solidFill>
                  <a:srgbClr val="E0D6DE"/>
                </a:solidFill>
                <a:latin typeface="Arimo"/>
                <a:ea typeface="Arimo"/>
                <a:cs typeface="Arimo"/>
                <a:sym typeface="Arimo"/>
              </a:rPr>
              <a:t>5</a:t>
            </a:r>
          </a:p>
        </p:txBody>
      </p:sp>
      <p:sp>
        <p:nvSpPr>
          <p:cNvPr id="44" name="TextBox 44"/>
          <p:cNvSpPr txBox="1"/>
          <p:nvPr/>
        </p:nvSpPr>
        <p:spPr>
          <a:xfrm>
            <a:off x="8629204" y="7374731"/>
            <a:ext cx="2834729" cy="343644"/>
          </a:xfrm>
          <a:prstGeom prst="rect">
            <a:avLst/>
          </a:prstGeom>
        </p:spPr>
        <p:txBody>
          <a:bodyPr lIns="0" tIns="0" rIns="0" bIns="0" rtlCol="0" anchor="t">
            <a:spAutoFit/>
          </a:bodyPr>
          <a:lstStyle/>
          <a:p>
            <a:pPr algn="r">
              <a:lnSpc>
                <a:spcPts val="2437"/>
              </a:lnSpc>
            </a:pPr>
            <a:r>
              <a:rPr lang="en-US" sz="1937">
                <a:solidFill>
                  <a:srgbClr val="E0D6DE"/>
                </a:solidFill>
                <a:latin typeface="Arimo"/>
                <a:ea typeface="Arimo"/>
                <a:cs typeface="Arimo"/>
                <a:sym typeface="Arimo"/>
              </a:rPr>
              <a:t>Real-Time Processing </a:t>
            </a:r>
          </a:p>
        </p:txBody>
      </p:sp>
      <p:sp>
        <p:nvSpPr>
          <p:cNvPr id="45" name="TextBox 45"/>
          <p:cNvSpPr txBox="1"/>
          <p:nvPr/>
        </p:nvSpPr>
        <p:spPr>
          <a:xfrm>
            <a:off x="7563742" y="7772697"/>
            <a:ext cx="3900190" cy="711994"/>
          </a:xfrm>
          <a:prstGeom prst="rect">
            <a:avLst/>
          </a:prstGeom>
        </p:spPr>
        <p:txBody>
          <a:bodyPr lIns="0" tIns="0" rIns="0" bIns="0" rtlCol="0" anchor="t">
            <a:spAutoFit/>
          </a:bodyPr>
          <a:lstStyle/>
          <a:p>
            <a:pPr algn="r">
              <a:lnSpc>
                <a:spcPts val="2499"/>
              </a:lnSpc>
            </a:pPr>
            <a:r>
              <a:rPr lang="en-US" sz="1562">
                <a:solidFill>
                  <a:srgbClr val="E0D6DE"/>
                </a:solidFill>
                <a:latin typeface="Arimo"/>
                <a:ea typeface="Arimo"/>
                <a:cs typeface="Arimo"/>
                <a:sym typeface="Arimo"/>
              </a:rPr>
              <a:t>An application based approach for real-time video detection was not found.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316260" y="3068390"/>
            <a:ext cx="6225331" cy="4150221"/>
          </a:xfrm>
          <a:custGeom>
            <a:avLst/>
            <a:gdLst/>
            <a:ahLst/>
            <a:cxnLst/>
            <a:rect l="l" t="t" r="r" b="b"/>
            <a:pathLst>
              <a:path w="6225331" h="4150221">
                <a:moveTo>
                  <a:pt x="0" y="0"/>
                </a:moveTo>
                <a:lnTo>
                  <a:pt x="6225331" y="0"/>
                </a:lnTo>
                <a:lnTo>
                  <a:pt x="6225331" y="4150221"/>
                </a:lnTo>
                <a:lnTo>
                  <a:pt x="0" y="4150221"/>
                </a:lnTo>
                <a:lnTo>
                  <a:pt x="0" y="0"/>
                </a:lnTo>
                <a:close/>
              </a:path>
            </a:pathLst>
          </a:custGeom>
          <a:blipFill>
            <a:blip r:embed="rId5"/>
            <a:stretch>
              <a:fillRect/>
            </a:stretch>
          </a:blipFill>
        </p:spPr>
      </p:sp>
      <p:sp>
        <p:nvSpPr>
          <p:cNvPr id="7" name="TextBox 7"/>
          <p:cNvSpPr txBox="1"/>
          <p:nvPr/>
        </p:nvSpPr>
        <p:spPr>
          <a:xfrm>
            <a:off x="7743527" y="718989"/>
            <a:ext cx="6325195" cy="838200"/>
          </a:xfrm>
          <a:prstGeom prst="rect">
            <a:avLst/>
          </a:prstGeom>
        </p:spPr>
        <p:txBody>
          <a:bodyPr lIns="0" tIns="0" rIns="0" bIns="0" rtlCol="0" anchor="t">
            <a:spAutoFit/>
          </a:bodyPr>
          <a:lstStyle/>
          <a:p>
            <a:pPr algn="l">
              <a:lnSpc>
                <a:spcPts val="6187"/>
              </a:lnSpc>
            </a:pPr>
            <a:r>
              <a:rPr lang="en-US" sz="4937">
                <a:solidFill>
                  <a:srgbClr val="97B8FF"/>
                </a:solidFill>
                <a:latin typeface="Arimo"/>
                <a:ea typeface="Arimo"/>
                <a:cs typeface="Arimo"/>
                <a:sym typeface="Arimo"/>
              </a:rPr>
              <a:t>Objectives</a:t>
            </a:r>
          </a:p>
        </p:txBody>
      </p:sp>
      <p:sp>
        <p:nvSpPr>
          <p:cNvPr id="8" name="TextBox 8"/>
          <p:cNvSpPr txBox="1"/>
          <p:nvPr/>
        </p:nvSpPr>
        <p:spPr>
          <a:xfrm>
            <a:off x="7743527" y="1841450"/>
            <a:ext cx="9658945" cy="904875"/>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This research aims to address the identified research gaps by developing an innovative AI-powered crack detection system.</a:t>
            </a:r>
          </a:p>
        </p:txBody>
      </p:sp>
      <p:grpSp>
        <p:nvGrpSpPr>
          <p:cNvPr id="9" name="Group 9"/>
          <p:cNvGrpSpPr/>
          <p:nvPr/>
        </p:nvGrpSpPr>
        <p:grpSpPr>
          <a:xfrm>
            <a:off x="8108751" y="3030885"/>
            <a:ext cx="28575" cy="6489501"/>
            <a:chOff x="0" y="0"/>
            <a:chExt cx="38100" cy="8652668"/>
          </a:xfrm>
        </p:grpSpPr>
        <p:sp>
          <p:nvSpPr>
            <p:cNvPr id="10" name="Freeform 10"/>
            <p:cNvSpPr/>
            <p:nvPr/>
          </p:nvSpPr>
          <p:spPr>
            <a:xfrm>
              <a:off x="0" y="0"/>
              <a:ext cx="38100" cy="8652637"/>
            </a:xfrm>
            <a:custGeom>
              <a:avLst/>
              <a:gdLst/>
              <a:ahLst/>
              <a:cxnLst/>
              <a:rect l="l" t="t" r="r" b="b"/>
              <a:pathLst>
                <a:path w="38100" h="8652637">
                  <a:moveTo>
                    <a:pt x="0" y="19050"/>
                  </a:moveTo>
                  <a:cubicBezTo>
                    <a:pt x="0" y="8509"/>
                    <a:pt x="8509" y="0"/>
                    <a:pt x="19050" y="0"/>
                  </a:cubicBezTo>
                  <a:cubicBezTo>
                    <a:pt x="29591" y="0"/>
                    <a:pt x="38100" y="8509"/>
                    <a:pt x="38100" y="19050"/>
                  </a:cubicBezTo>
                  <a:lnTo>
                    <a:pt x="38100" y="8633587"/>
                  </a:lnTo>
                  <a:cubicBezTo>
                    <a:pt x="38100" y="8644128"/>
                    <a:pt x="29591" y="8652637"/>
                    <a:pt x="19050" y="8652637"/>
                  </a:cubicBezTo>
                  <a:cubicBezTo>
                    <a:pt x="8509" y="8652637"/>
                    <a:pt x="0" y="8644128"/>
                    <a:pt x="0" y="8633587"/>
                  </a:cubicBezTo>
                  <a:close/>
                </a:path>
              </a:pathLst>
            </a:custGeom>
            <a:solidFill>
              <a:srgbClr val="3F3F44"/>
            </a:solidFill>
          </p:spPr>
        </p:sp>
      </p:grpSp>
      <p:grpSp>
        <p:nvGrpSpPr>
          <p:cNvPr id="11" name="Group 11"/>
          <p:cNvGrpSpPr/>
          <p:nvPr/>
        </p:nvGrpSpPr>
        <p:grpSpPr>
          <a:xfrm>
            <a:off x="8379097" y="3585716"/>
            <a:ext cx="885528" cy="28575"/>
            <a:chOff x="0" y="0"/>
            <a:chExt cx="1180703" cy="38100"/>
          </a:xfrm>
        </p:grpSpPr>
        <p:sp>
          <p:nvSpPr>
            <p:cNvPr id="12" name="Freeform 12"/>
            <p:cNvSpPr/>
            <p:nvPr/>
          </p:nvSpPr>
          <p:spPr>
            <a:xfrm>
              <a:off x="0" y="0"/>
              <a:ext cx="1180719" cy="38100"/>
            </a:xfrm>
            <a:custGeom>
              <a:avLst/>
              <a:gdLst/>
              <a:ahLst/>
              <a:cxnLst/>
              <a:rect l="l" t="t" r="r" b="b"/>
              <a:pathLst>
                <a:path w="1180719" h="38100">
                  <a:moveTo>
                    <a:pt x="0" y="19050"/>
                  </a:moveTo>
                  <a:cubicBezTo>
                    <a:pt x="0" y="8509"/>
                    <a:pt x="8509" y="0"/>
                    <a:pt x="19050" y="0"/>
                  </a:cubicBezTo>
                  <a:lnTo>
                    <a:pt x="1161669" y="0"/>
                  </a:lnTo>
                  <a:cubicBezTo>
                    <a:pt x="1172210" y="0"/>
                    <a:pt x="1180719" y="8509"/>
                    <a:pt x="1180719" y="19050"/>
                  </a:cubicBezTo>
                  <a:cubicBezTo>
                    <a:pt x="1180719" y="29591"/>
                    <a:pt x="1172210" y="38100"/>
                    <a:pt x="1161669" y="38100"/>
                  </a:cubicBezTo>
                  <a:lnTo>
                    <a:pt x="19050" y="38100"/>
                  </a:lnTo>
                  <a:cubicBezTo>
                    <a:pt x="8509" y="38100"/>
                    <a:pt x="0" y="29591"/>
                    <a:pt x="0" y="19050"/>
                  </a:cubicBezTo>
                  <a:close/>
                </a:path>
              </a:pathLst>
            </a:custGeom>
            <a:solidFill>
              <a:srgbClr val="3F3F44"/>
            </a:solidFill>
          </p:spPr>
        </p:sp>
      </p:grpSp>
      <p:grpSp>
        <p:nvGrpSpPr>
          <p:cNvPr id="13" name="Group 13"/>
          <p:cNvGrpSpPr/>
          <p:nvPr/>
        </p:nvGrpSpPr>
        <p:grpSpPr>
          <a:xfrm>
            <a:off x="7838405" y="3315444"/>
            <a:ext cx="569268" cy="569267"/>
            <a:chOff x="0" y="0"/>
            <a:chExt cx="759023" cy="759023"/>
          </a:xfrm>
        </p:grpSpPr>
        <p:sp>
          <p:nvSpPr>
            <p:cNvPr id="14" name="Freeform 14"/>
            <p:cNvSpPr/>
            <p:nvPr/>
          </p:nvSpPr>
          <p:spPr>
            <a:xfrm>
              <a:off x="0" y="0"/>
              <a:ext cx="758952" cy="759079"/>
            </a:xfrm>
            <a:custGeom>
              <a:avLst/>
              <a:gdLst/>
              <a:ahLst/>
              <a:cxnLst/>
              <a:rect l="l" t="t" r="r" b="b"/>
              <a:pathLst>
                <a:path w="758952" h="759079">
                  <a:moveTo>
                    <a:pt x="0" y="50546"/>
                  </a:moveTo>
                  <a:cubicBezTo>
                    <a:pt x="0" y="22606"/>
                    <a:pt x="22606" y="0"/>
                    <a:pt x="50546" y="0"/>
                  </a:cubicBezTo>
                  <a:lnTo>
                    <a:pt x="708406" y="0"/>
                  </a:lnTo>
                  <a:cubicBezTo>
                    <a:pt x="736346" y="0"/>
                    <a:pt x="758952" y="22606"/>
                    <a:pt x="758952" y="50546"/>
                  </a:cubicBezTo>
                  <a:lnTo>
                    <a:pt x="758952" y="708406"/>
                  </a:lnTo>
                  <a:cubicBezTo>
                    <a:pt x="758952" y="736346"/>
                    <a:pt x="736346" y="758952"/>
                    <a:pt x="708406" y="758952"/>
                  </a:cubicBezTo>
                  <a:lnTo>
                    <a:pt x="50546" y="758952"/>
                  </a:lnTo>
                  <a:cubicBezTo>
                    <a:pt x="22606" y="759079"/>
                    <a:pt x="0" y="736346"/>
                    <a:pt x="0" y="708406"/>
                  </a:cubicBezTo>
                  <a:close/>
                </a:path>
              </a:pathLst>
            </a:custGeom>
            <a:solidFill>
              <a:srgbClr val="26262B"/>
            </a:solidFill>
          </p:spPr>
        </p:sp>
      </p:grpSp>
      <p:sp>
        <p:nvSpPr>
          <p:cNvPr id="15" name="TextBox 15"/>
          <p:cNvSpPr txBox="1"/>
          <p:nvPr/>
        </p:nvSpPr>
        <p:spPr>
          <a:xfrm>
            <a:off x="8042746" y="3448347"/>
            <a:ext cx="160585" cy="341411"/>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1</a:t>
            </a:r>
          </a:p>
        </p:txBody>
      </p:sp>
      <p:sp>
        <p:nvSpPr>
          <p:cNvPr id="16" name="TextBox 16"/>
          <p:cNvSpPr txBox="1"/>
          <p:nvPr/>
        </p:nvSpPr>
        <p:spPr>
          <a:xfrm>
            <a:off x="9514582" y="3264842"/>
            <a:ext cx="7887890" cy="809625"/>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Model Training and Fine-tuning on Crack Detection Dataset</a:t>
            </a:r>
          </a:p>
        </p:txBody>
      </p:sp>
      <p:sp>
        <p:nvSpPr>
          <p:cNvPr id="17" name="TextBox 17"/>
          <p:cNvSpPr txBox="1"/>
          <p:nvPr/>
        </p:nvSpPr>
        <p:spPr>
          <a:xfrm>
            <a:off x="9514582" y="4131022"/>
            <a:ext cx="7887890" cy="904875"/>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Develop a robust and accurate AI model capable of detecting and classifying cracks in structural elements.</a:t>
            </a:r>
          </a:p>
        </p:txBody>
      </p:sp>
      <p:grpSp>
        <p:nvGrpSpPr>
          <p:cNvPr id="18" name="Group 18"/>
          <p:cNvGrpSpPr/>
          <p:nvPr/>
        </p:nvGrpSpPr>
        <p:grpSpPr>
          <a:xfrm>
            <a:off x="8379097" y="6096744"/>
            <a:ext cx="885528" cy="28575"/>
            <a:chOff x="0" y="0"/>
            <a:chExt cx="1180703" cy="38100"/>
          </a:xfrm>
        </p:grpSpPr>
        <p:sp>
          <p:nvSpPr>
            <p:cNvPr id="19" name="Freeform 19"/>
            <p:cNvSpPr/>
            <p:nvPr/>
          </p:nvSpPr>
          <p:spPr>
            <a:xfrm>
              <a:off x="0" y="0"/>
              <a:ext cx="1180719" cy="38100"/>
            </a:xfrm>
            <a:custGeom>
              <a:avLst/>
              <a:gdLst/>
              <a:ahLst/>
              <a:cxnLst/>
              <a:rect l="l" t="t" r="r" b="b"/>
              <a:pathLst>
                <a:path w="1180719" h="38100">
                  <a:moveTo>
                    <a:pt x="0" y="19050"/>
                  </a:moveTo>
                  <a:cubicBezTo>
                    <a:pt x="0" y="8509"/>
                    <a:pt x="8509" y="0"/>
                    <a:pt x="19050" y="0"/>
                  </a:cubicBezTo>
                  <a:lnTo>
                    <a:pt x="1161669" y="0"/>
                  </a:lnTo>
                  <a:cubicBezTo>
                    <a:pt x="1172210" y="0"/>
                    <a:pt x="1180719" y="8509"/>
                    <a:pt x="1180719" y="19050"/>
                  </a:cubicBezTo>
                  <a:cubicBezTo>
                    <a:pt x="1180719" y="29591"/>
                    <a:pt x="1172210" y="38100"/>
                    <a:pt x="1161669" y="38100"/>
                  </a:cubicBezTo>
                  <a:lnTo>
                    <a:pt x="19050" y="38100"/>
                  </a:lnTo>
                  <a:cubicBezTo>
                    <a:pt x="8509" y="38100"/>
                    <a:pt x="0" y="29591"/>
                    <a:pt x="0" y="19050"/>
                  </a:cubicBezTo>
                  <a:close/>
                </a:path>
              </a:pathLst>
            </a:custGeom>
            <a:solidFill>
              <a:srgbClr val="3F3F44"/>
            </a:solidFill>
          </p:spPr>
        </p:sp>
      </p:grpSp>
      <p:grpSp>
        <p:nvGrpSpPr>
          <p:cNvPr id="20" name="Group 20"/>
          <p:cNvGrpSpPr/>
          <p:nvPr/>
        </p:nvGrpSpPr>
        <p:grpSpPr>
          <a:xfrm>
            <a:off x="7838405" y="5826473"/>
            <a:ext cx="569268" cy="569268"/>
            <a:chOff x="0" y="0"/>
            <a:chExt cx="759023" cy="759023"/>
          </a:xfrm>
        </p:grpSpPr>
        <p:sp>
          <p:nvSpPr>
            <p:cNvPr id="21" name="Freeform 21"/>
            <p:cNvSpPr/>
            <p:nvPr/>
          </p:nvSpPr>
          <p:spPr>
            <a:xfrm>
              <a:off x="0" y="0"/>
              <a:ext cx="758952" cy="759079"/>
            </a:xfrm>
            <a:custGeom>
              <a:avLst/>
              <a:gdLst/>
              <a:ahLst/>
              <a:cxnLst/>
              <a:rect l="l" t="t" r="r" b="b"/>
              <a:pathLst>
                <a:path w="758952" h="759079">
                  <a:moveTo>
                    <a:pt x="0" y="50546"/>
                  </a:moveTo>
                  <a:cubicBezTo>
                    <a:pt x="0" y="22606"/>
                    <a:pt x="22606" y="0"/>
                    <a:pt x="50546" y="0"/>
                  </a:cubicBezTo>
                  <a:lnTo>
                    <a:pt x="708406" y="0"/>
                  </a:lnTo>
                  <a:cubicBezTo>
                    <a:pt x="736346" y="0"/>
                    <a:pt x="758952" y="22606"/>
                    <a:pt x="758952" y="50546"/>
                  </a:cubicBezTo>
                  <a:lnTo>
                    <a:pt x="758952" y="708406"/>
                  </a:lnTo>
                  <a:cubicBezTo>
                    <a:pt x="758952" y="736346"/>
                    <a:pt x="736346" y="758952"/>
                    <a:pt x="708406" y="758952"/>
                  </a:cubicBezTo>
                  <a:lnTo>
                    <a:pt x="50546" y="758952"/>
                  </a:lnTo>
                  <a:cubicBezTo>
                    <a:pt x="22606" y="759079"/>
                    <a:pt x="0" y="736346"/>
                    <a:pt x="0" y="708406"/>
                  </a:cubicBezTo>
                  <a:close/>
                </a:path>
              </a:pathLst>
            </a:custGeom>
            <a:solidFill>
              <a:srgbClr val="26262B"/>
            </a:solidFill>
          </p:spPr>
        </p:sp>
      </p:grpSp>
      <p:sp>
        <p:nvSpPr>
          <p:cNvPr id="22" name="TextBox 22"/>
          <p:cNvSpPr txBox="1"/>
          <p:nvPr/>
        </p:nvSpPr>
        <p:spPr>
          <a:xfrm>
            <a:off x="8004795" y="5959376"/>
            <a:ext cx="236488" cy="341411"/>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2</a:t>
            </a:r>
          </a:p>
        </p:txBody>
      </p:sp>
      <p:sp>
        <p:nvSpPr>
          <p:cNvPr id="23" name="TextBox 23"/>
          <p:cNvSpPr txBox="1"/>
          <p:nvPr/>
        </p:nvSpPr>
        <p:spPr>
          <a:xfrm>
            <a:off x="9514582" y="5775871"/>
            <a:ext cx="6609606" cy="414338"/>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Contour Detection for Crack Localization</a:t>
            </a:r>
          </a:p>
        </p:txBody>
      </p:sp>
      <p:sp>
        <p:nvSpPr>
          <p:cNvPr id="24" name="TextBox 24"/>
          <p:cNvSpPr txBox="1"/>
          <p:nvPr/>
        </p:nvSpPr>
        <p:spPr>
          <a:xfrm>
            <a:off x="9514582" y="6246762"/>
            <a:ext cx="7887890" cy="904875"/>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Apply contour detection on the predicted crack masks to outline and visualize the cracks effectively.</a:t>
            </a:r>
          </a:p>
        </p:txBody>
      </p:sp>
      <p:grpSp>
        <p:nvGrpSpPr>
          <p:cNvPr id="25" name="Group 25"/>
          <p:cNvGrpSpPr/>
          <p:nvPr/>
        </p:nvGrpSpPr>
        <p:grpSpPr>
          <a:xfrm>
            <a:off x="8379097" y="8212485"/>
            <a:ext cx="885528" cy="28575"/>
            <a:chOff x="0" y="0"/>
            <a:chExt cx="1180703" cy="38100"/>
          </a:xfrm>
        </p:grpSpPr>
        <p:sp>
          <p:nvSpPr>
            <p:cNvPr id="26" name="Freeform 26"/>
            <p:cNvSpPr/>
            <p:nvPr/>
          </p:nvSpPr>
          <p:spPr>
            <a:xfrm>
              <a:off x="0" y="0"/>
              <a:ext cx="1180719" cy="38100"/>
            </a:xfrm>
            <a:custGeom>
              <a:avLst/>
              <a:gdLst/>
              <a:ahLst/>
              <a:cxnLst/>
              <a:rect l="l" t="t" r="r" b="b"/>
              <a:pathLst>
                <a:path w="1180719" h="38100">
                  <a:moveTo>
                    <a:pt x="0" y="19050"/>
                  </a:moveTo>
                  <a:cubicBezTo>
                    <a:pt x="0" y="8509"/>
                    <a:pt x="8509" y="0"/>
                    <a:pt x="19050" y="0"/>
                  </a:cubicBezTo>
                  <a:lnTo>
                    <a:pt x="1161669" y="0"/>
                  </a:lnTo>
                  <a:cubicBezTo>
                    <a:pt x="1172210" y="0"/>
                    <a:pt x="1180719" y="8509"/>
                    <a:pt x="1180719" y="19050"/>
                  </a:cubicBezTo>
                  <a:cubicBezTo>
                    <a:pt x="1180719" y="29591"/>
                    <a:pt x="1172210" y="38100"/>
                    <a:pt x="1161669" y="38100"/>
                  </a:cubicBezTo>
                  <a:lnTo>
                    <a:pt x="19050" y="38100"/>
                  </a:lnTo>
                  <a:cubicBezTo>
                    <a:pt x="8509" y="38100"/>
                    <a:pt x="0" y="29591"/>
                    <a:pt x="0" y="19050"/>
                  </a:cubicBezTo>
                  <a:close/>
                </a:path>
              </a:pathLst>
            </a:custGeom>
            <a:solidFill>
              <a:srgbClr val="3F3F44"/>
            </a:solidFill>
          </p:spPr>
        </p:sp>
      </p:grpSp>
      <p:grpSp>
        <p:nvGrpSpPr>
          <p:cNvPr id="27" name="Group 27"/>
          <p:cNvGrpSpPr/>
          <p:nvPr/>
        </p:nvGrpSpPr>
        <p:grpSpPr>
          <a:xfrm>
            <a:off x="7838405" y="7942212"/>
            <a:ext cx="569268" cy="569268"/>
            <a:chOff x="0" y="0"/>
            <a:chExt cx="759023" cy="759023"/>
          </a:xfrm>
        </p:grpSpPr>
        <p:sp>
          <p:nvSpPr>
            <p:cNvPr id="28" name="Freeform 28"/>
            <p:cNvSpPr/>
            <p:nvPr/>
          </p:nvSpPr>
          <p:spPr>
            <a:xfrm>
              <a:off x="0" y="0"/>
              <a:ext cx="758952" cy="759079"/>
            </a:xfrm>
            <a:custGeom>
              <a:avLst/>
              <a:gdLst/>
              <a:ahLst/>
              <a:cxnLst/>
              <a:rect l="l" t="t" r="r" b="b"/>
              <a:pathLst>
                <a:path w="758952" h="759079">
                  <a:moveTo>
                    <a:pt x="0" y="50546"/>
                  </a:moveTo>
                  <a:cubicBezTo>
                    <a:pt x="0" y="22606"/>
                    <a:pt x="22606" y="0"/>
                    <a:pt x="50546" y="0"/>
                  </a:cubicBezTo>
                  <a:lnTo>
                    <a:pt x="708406" y="0"/>
                  </a:lnTo>
                  <a:cubicBezTo>
                    <a:pt x="736346" y="0"/>
                    <a:pt x="758952" y="22606"/>
                    <a:pt x="758952" y="50546"/>
                  </a:cubicBezTo>
                  <a:lnTo>
                    <a:pt x="758952" y="708406"/>
                  </a:lnTo>
                  <a:cubicBezTo>
                    <a:pt x="758952" y="736346"/>
                    <a:pt x="736346" y="758952"/>
                    <a:pt x="708406" y="758952"/>
                  </a:cubicBezTo>
                  <a:lnTo>
                    <a:pt x="50546" y="758952"/>
                  </a:lnTo>
                  <a:cubicBezTo>
                    <a:pt x="22606" y="759079"/>
                    <a:pt x="0" y="736346"/>
                    <a:pt x="0" y="708406"/>
                  </a:cubicBezTo>
                  <a:close/>
                </a:path>
              </a:pathLst>
            </a:custGeom>
            <a:solidFill>
              <a:srgbClr val="26262B"/>
            </a:solidFill>
          </p:spPr>
        </p:sp>
      </p:grpSp>
      <p:sp>
        <p:nvSpPr>
          <p:cNvPr id="29" name="TextBox 29"/>
          <p:cNvSpPr txBox="1"/>
          <p:nvPr/>
        </p:nvSpPr>
        <p:spPr>
          <a:xfrm>
            <a:off x="8005390" y="8075116"/>
            <a:ext cx="235298" cy="341411"/>
          </a:xfrm>
          <a:prstGeom prst="rect">
            <a:avLst/>
          </a:prstGeom>
        </p:spPr>
        <p:txBody>
          <a:bodyPr lIns="0" tIns="0" rIns="0" bIns="0" rtlCol="0" anchor="t">
            <a:spAutoFit/>
          </a:bodyPr>
          <a:lstStyle/>
          <a:p>
            <a:pPr algn="ctr">
              <a:lnSpc>
                <a:spcPts val="2937"/>
              </a:lnSpc>
            </a:pPr>
            <a:r>
              <a:rPr lang="en-US" sz="2937">
                <a:solidFill>
                  <a:srgbClr val="E0D6DE"/>
                </a:solidFill>
                <a:latin typeface="Arimo"/>
                <a:ea typeface="Arimo"/>
                <a:cs typeface="Arimo"/>
                <a:sym typeface="Arimo"/>
              </a:rPr>
              <a:t>3</a:t>
            </a:r>
          </a:p>
        </p:txBody>
      </p:sp>
      <p:sp>
        <p:nvSpPr>
          <p:cNvPr id="30" name="TextBox 30"/>
          <p:cNvSpPr txBox="1"/>
          <p:nvPr/>
        </p:nvSpPr>
        <p:spPr>
          <a:xfrm>
            <a:off x="9514582" y="7891611"/>
            <a:ext cx="7510165" cy="414338"/>
          </a:xfrm>
          <a:prstGeom prst="rect">
            <a:avLst/>
          </a:prstGeom>
        </p:spPr>
        <p:txBody>
          <a:bodyPr lIns="0" tIns="0" rIns="0" bIns="0" rtlCol="0" anchor="t">
            <a:spAutoFit/>
          </a:bodyPr>
          <a:lstStyle/>
          <a:p>
            <a:pPr algn="l">
              <a:lnSpc>
                <a:spcPts val="3062"/>
              </a:lnSpc>
            </a:pPr>
            <a:r>
              <a:rPr lang="en-US" sz="2437">
                <a:solidFill>
                  <a:srgbClr val="E0D6DE"/>
                </a:solidFill>
                <a:latin typeface="Arimo"/>
                <a:ea typeface="Arimo"/>
                <a:cs typeface="Arimo"/>
                <a:sym typeface="Arimo"/>
              </a:rPr>
              <a:t>Real-Time Crack Detection from Camera Feeds</a:t>
            </a:r>
          </a:p>
        </p:txBody>
      </p:sp>
      <p:sp>
        <p:nvSpPr>
          <p:cNvPr id="31" name="TextBox 31"/>
          <p:cNvSpPr txBox="1"/>
          <p:nvPr/>
        </p:nvSpPr>
        <p:spPr>
          <a:xfrm>
            <a:off x="9514582" y="8362504"/>
            <a:ext cx="7887890" cy="904875"/>
          </a:xfrm>
          <a:prstGeom prst="rect">
            <a:avLst/>
          </a:prstGeom>
        </p:spPr>
        <p:txBody>
          <a:bodyPr lIns="0" tIns="0" rIns="0" bIns="0" rtlCol="0" anchor="t">
            <a:spAutoFit/>
          </a:bodyPr>
          <a:lstStyle/>
          <a:p>
            <a:pPr algn="l">
              <a:lnSpc>
                <a:spcPts val="3187"/>
              </a:lnSpc>
            </a:pPr>
            <a:r>
              <a:rPr lang="en-US" sz="1937">
                <a:solidFill>
                  <a:srgbClr val="E0D6DE"/>
                </a:solidFill>
                <a:latin typeface="Arimo"/>
                <a:ea typeface="Arimo"/>
                <a:cs typeface="Arimo"/>
                <a:sym typeface="Arimo"/>
              </a:rPr>
              <a:t>Implement real-time crack detection using live camera feeds, ensuring smooth and accurate detection with low latency.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3716000" y="0"/>
            <a:ext cx="4572000" cy="10289381"/>
          </a:xfrm>
          <a:custGeom>
            <a:avLst/>
            <a:gdLst/>
            <a:ahLst/>
            <a:cxnLst/>
            <a:rect l="l" t="t" r="r" b="b"/>
            <a:pathLst>
              <a:path w="4572000" h="10289381">
                <a:moveTo>
                  <a:pt x="0" y="0"/>
                </a:moveTo>
                <a:lnTo>
                  <a:pt x="4572000" y="0"/>
                </a:lnTo>
                <a:lnTo>
                  <a:pt x="4572000" y="10289381"/>
                </a:lnTo>
                <a:lnTo>
                  <a:pt x="0" y="10289381"/>
                </a:lnTo>
                <a:lnTo>
                  <a:pt x="0" y="0"/>
                </a:lnTo>
                <a:close/>
              </a:path>
            </a:pathLst>
          </a:custGeom>
          <a:blipFill>
            <a:blip r:embed="rId5"/>
            <a:stretch>
              <a:fillRect l="-11" r="-11"/>
            </a:stretch>
          </a:blipFill>
        </p:spPr>
      </p:sp>
      <p:sp>
        <p:nvSpPr>
          <p:cNvPr id="7" name="Freeform 7" descr="preencoded.png"/>
          <p:cNvSpPr/>
          <p:nvPr/>
        </p:nvSpPr>
        <p:spPr>
          <a:xfrm>
            <a:off x="14002642" y="1996082"/>
            <a:ext cx="3998565" cy="6297066"/>
          </a:xfrm>
          <a:custGeom>
            <a:avLst/>
            <a:gdLst/>
            <a:ahLst/>
            <a:cxnLst/>
            <a:rect l="l" t="t" r="r" b="b"/>
            <a:pathLst>
              <a:path w="3998565" h="6297066">
                <a:moveTo>
                  <a:pt x="0" y="0"/>
                </a:moveTo>
                <a:lnTo>
                  <a:pt x="3998565" y="0"/>
                </a:lnTo>
                <a:lnTo>
                  <a:pt x="3998565" y="6297067"/>
                </a:lnTo>
                <a:lnTo>
                  <a:pt x="0" y="6297067"/>
                </a:lnTo>
                <a:lnTo>
                  <a:pt x="0" y="0"/>
                </a:lnTo>
                <a:close/>
              </a:path>
            </a:pathLst>
          </a:custGeom>
          <a:blipFill>
            <a:blip r:embed="rId6"/>
            <a:stretch>
              <a:fillRect/>
            </a:stretch>
          </a:blipFill>
        </p:spPr>
      </p:sp>
      <p:sp>
        <p:nvSpPr>
          <p:cNvPr id="8" name="TextBox 8"/>
          <p:cNvSpPr txBox="1"/>
          <p:nvPr/>
        </p:nvSpPr>
        <p:spPr>
          <a:xfrm>
            <a:off x="802928" y="583257"/>
            <a:ext cx="5735390" cy="764530"/>
          </a:xfrm>
          <a:prstGeom prst="rect">
            <a:avLst/>
          </a:prstGeom>
        </p:spPr>
        <p:txBody>
          <a:bodyPr lIns="0" tIns="0" rIns="0" bIns="0" rtlCol="0" anchor="t">
            <a:spAutoFit/>
          </a:bodyPr>
          <a:lstStyle/>
          <a:p>
            <a:pPr algn="l">
              <a:lnSpc>
                <a:spcPts val="5625"/>
              </a:lnSpc>
            </a:pPr>
            <a:r>
              <a:rPr lang="en-US" sz="4499">
                <a:solidFill>
                  <a:srgbClr val="97B8FF"/>
                </a:solidFill>
                <a:latin typeface="Arimo"/>
                <a:ea typeface="Arimo"/>
                <a:cs typeface="Arimo"/>
                <a:sym typeface="Arimo"/>
              </a:rPr>
              <a:t>Project Plan</a:t>
            </a:r>
          </a:p>
        </p:txBody>
      </p:sp>
      <p:sp>
        <p:nvSpPr>
          <p:cNvPr id="9" name="TextBox 9"/>
          <p:cNvSpPr txBox="1"/>
          <p:nvPr/>
        </p:nvSpPr>
        <p:spPr>
          <a:xfrm>
            <a:off x="802928" y="1596629"/>
            <a:ext cx="12110145" cy="462409"/>
          </a:xfrm>
          <a:prstGeom prst="rect">
            <a:avLst/>
          </a:prstGeom>
        </p:spPr>
        <p:txBody>
          <a:bodyPr lIns="0" tIns="0" rIns="0" bIns="0" rtlCol="0" anchor="t">
            <a:spAutoFit/>
          </a:bodyPr>
          <a:lstStyle/>
          <a:p>
            <a:pPr algn="l">
              <a:lnSpc>
                <a:spcPts val="2874"/>
              </a:lnSpc>
            </a:pPr>
            <a:r>
              <a:rPr lang="en-US" sz="1750">
                <a:solidFill>
                  <a:srgbClr val="E0D6DE"/>
                </a:solidFill>
                <a:latin typeface="Arimo"/>
                <a:ea typeface="Arimo"/>
                <a:cs typeface="Arimo"/>
                <a:sym typeface="Arimo"/>
              </a:rPr>
              <a:t>The project will be structured in a sequential manner, encompassing distinct phases.</a:t>
            </a:r>
          </a:p>
        </p:txBody>
      </p:sp>
      <p:sp>
        <p:nvSpPr>
          <p:cNvPr id="10" name="Freeform 10" descr="preencoded.png"/>
          <p:cNvSpPr/>
          <p:nvPr/>
        </p:nvSpPr>
        <p:spPr>
          <a:xfrm>
            <a:off x="802928" y="2317105"/>
            <a:ext cx="1147019" cy="1835349"/>
          </a:xfrm>
          <a:custGeom>
            <a:avLst/>
            <a:gdLst/>
            <a:ahLst/>
            <a:cxnLst/>
            <a:rect l="l" t="t" r="r" b="b"/>
            <a:pathLst>
              <a:path w="1147019" h="1835349">
                <a:moveTo>
                  <a:pt x="0" y="0"/>
                </a:moveTo>
                <a:lnTo>
                  <a:pt x="1147018" y="0"/>
                </a:lnTo>
                <a:lnTo>
                  <a:pt x="1147018" y="1835349"/>
                </a:lnTo>
                <a:lnTo>
                  <a:pt x="0" y="1835349"/>
                </a:lnTo>
                <a:lnTo>
                  <a:pt x="0" y="0"/>
                </a:lnTo>
                <a:close/>
              </a:path>
            </a:pathLst>
          </a:custGeom>
          <a:blipFill>
            <a:blip r:embed="rId7"/>
            <a:stretch>
              <a:fillRect t="-257" b="-257"/>
            </a:stretch>
          </a:blipFill>
        </p:spPr>
      </p:sp>
      <p:sp>
        <p:nvSpPr>
          <p:cNvPr id="11" name="TextBox 11"/>
          <p:cNvSpPr txBox="1"/>
          <p:nvPr/>
        </p:nvSpPr>
        <p:spPr>
          <a:xfrm>
            <a:off x="2294036" y="2517874"/>
            <a:ext cx="6333381" cy="38695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Phase 1: Data Collection and Model Training</a:t>
            </a:r>
          </a:p>
        </p:txBody>
      </p:sp>
      <p:sp>
        <p:nvSpPr>
          <p:cNvPr id="12" name="TextBox 12"/>
          <p:cNvSpPr txBox="1"/>
          <p:nvPr/>
        </p:nvSpPr>
        <p:spPr>
          <a:xfrm>
            <a:off x="2294036" y="2947095"/>
            <a:ext cx="10619035" cy="829568"/>
          </a:xfrm>
          <a:prstGeom prst="rect">
            <a:avLst/>
          </a:prstGeom>
        </p:spPr>
        <p:txBody>
          <a:bodyPr lIns="0" tIns="0" rIns="0" bIns="0" rtlCol="0" anchor="t">
            <a:spAutoFit/>
          </a:bodyPr>
          <a:lstStyle/>
          <a:p>
            <a:pPr algn="l">
              <a:lnSpc>
                <a:spcPts val="2874"/>
              </a:lnSpc>
            </a:pPr>
            <a:r>
              <a:rPr lang="en-US" sz="1750">
                <a:solidFill>
                  <a:srgbClr val="E0D6DE"/>
                </a:solidFill>
                <a:latin typeface="Arimo"/>
                <a:ea typeface="Arimo"/>
                <a:cs typeface="Arimo"/>
                <a:sym typeface="Arimo"/>
              </a:rPr>
              <a:t>Training of the model using the image dataset along with their masks. The images and masks are preprocessed to ensure consistency in dimensions and normalization.</a:t>
            </a:r>
          </a:p>
        </p:txBody>
      </p:sp>
      <p:sp>
        <p:nvSpPr>
          <p:cNvPr id="13" name="Freeform 13" descr="preencoded.png"/>
          <p:cNvSpPr/>
          <p:nvPr/>
        </p:nvSpPr>
        <p:spPr>
          <a:xfrm>
            <a:off x="802928" y="4152454"/>
            <a:ext cx="1147019" cy="1835349"/>
          </a:xfrm>
          <a:custGeom>
            <a:avLst/>
            <a:gdLst/>
            <a:ahLst/>
            <a:cxnLst/>
            <a:rect l="l" t="t" r="r" b="b"/>
            <a:pathLst>
              <a:path w="1147019" h="1835349">
                <a:moveTo>
                  <a:pt x="0" y="0"/>
                </a:moveTo>
                <a:lnTo>
                  <a:pt x="1147018" y="0"/>
                </a:lnTo>
                <a:lnTo>
                  <a:pt x="1147018" y="1835349"/>
                </a:lnTo>
                <a:lnTo>
                  <a:pt x="0" y="1835349"/>
                </a:lnTo>
                <a:lnTo>
                  <a:pt x="0" y="0"/>
                </a:lnTo>
                <a:close/>
              </a:path>
            </a:pathLst>
          </a:custGeom>
          <a:blipFill>
            <a:blip r:embed="rId8"/>
            <a:stretch>
              <a:fillRect t="-257" b="-257"/>
            </a:stretch>
          </a:blipFill>
        </p:spPr>
      </p:sp>
      <p:sp>
        <p:nvSpPr>
          <p:cNvPr id="14" name="TextBox 14"/>
          <p:cNvSpPr txBox="1"/>
          <p:nvPr/>
        </p:nvSpPr>
        <p:spPr>
          <a:xfrm>
            <a:off x="2294036" y="4353222"/>
            <a:ext cx="6773466" cy="38695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Phase 2: Refining the model by removing noise</a:t>
            </a:r>
          </a:p>
        </p:txBody>
      </p:sp>
      <p:sp>
        <p:nvSpPr>
          <p:cNvPr id="15" name="TextBox 15"/>
          <p:cNvSpPr txBox="1"/>
          <p:nvPr/>
        </p:nvSpPr>
        <p:spPr>
          <a:xfrm>
            <a:off x="2294036" y="4782442"/>
            <a:ext cx="10619035" cy="829567"/>
          </a:xfrm>
          <a:prstGeom prst="rect">
            <a:avLst/>
          </a:prstGeom>
        </p:spPr>
        <p:txBody>
          <a:bodyPr lIns="0" tIns="0" rIns="0" bIns="0" rtlCol="0" anchor="t">
            <a:spAutoFit/>
          </a:bodyPr>
          <a:lstStyle/>
          <a:p>
            <a:pPr algn="l">
              <a:lnSpc>
                <a:spcPts val="2874"/>
              </a:lnSpc>
            </a:pPr>
            <a:r>
              <a:rPr lang="en-US" sz="1750">
                <a:solidFill>
                  <a:srgbClr val="E0D6DE"/>
                </a:solidFill>
                <a:latin typeface="Arimo"/>
                <a:ea typeface="Arimo"/>
                <a:cs typeface="Arimo"/>
                <a:sym typeface="Arimo"/>
              </a:rPr>
              <a:t>Once the model is trained, refinement involves several post-processing steps to reduce noise and enhance the accuracy of the crack detection.</a:t>
            </a:r>
          </a:p>
        </p:txBody>
      </p:sp>
      <p:sp>
        <p:nvSpPr>
          <p:cNvPr id="16" name="Freeform 16" descr="preencoded.png"/>
          <p:cNvSpPr/>
          <p:nvPr/>
        </p:nvSpPr>
        <p:spPr>
          <a:xfrm>
            <a:off x="802928" y="5987802"/>
            <a:ext cx="1147019" cy="1835349"/>
          </a:xfrm>
          <a:custGeom>
            <a:avLst/>
            <a:gdLst/>
            <a:ahLst/>
            <a:cxnLst/>
            <a:rect l="l" t="t" r="r" b="b"/>
            <a:pathLst>
              <a:path w="1147019" h="1835349">
                <a:moveTo>
                  <a:pt x="0" y="0"/>
                </a:moveTo>
                <a:lnTo>
                  <a:pt x="1147018" y="0"/>
                </a:lnTo>
                <a:lnTo>
                  <a:pt x="1147018" y="1835349"/>
                </a:lnTo>
                <a:lnTo>
                  <a:pt x="0" y="1835349"/>
                </a:lnTo>
                <a:lnTo>
                  <a:pt x="0" y="0"/>
                </a:lnTo>
                <a:close/>
              </a:path>
            </a:pathLst>
          </a:custGeom>
          <a:blipFill>
            <a:blip r:embed="rId9"/>
            <a:stretch>
              <a:fillRect t="-257" b="-257"/>
            </a:stretch>
          </a:blipFill>
        </p:spPr>
      </p:sp>
      <p:sp>
        <p:nvSpPr>
          <p:cNvPr id="17" name="TextBox 17"/>
          <p:cNvSpPr txBox="1"/>
          <p:nvPr/>
        </p:nvSpPr>
        <p:spPr>
          <a:xfrm>
            <a:off x="2294036" y="6188571"/>
            <a:ext cx="7707809" cy="38695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Phase 3:  Detection of cracks using the trained model</a:t>
            </a:r>
          </a:p>
        </p:txBody>
      </p:sp>
      <p:sp>
        <p:nvSpPr>
          <p:cNvPr id="18" name="TextBox 18"/>
          <p:cNvSpPr txBox="1"/>
          <p:nvPr/>
        </p:nvSpPr>
        <p:spPr>
          <a:xfrm>
            <a:off x="2294036" y="6617791"/>
            <a:ext cx="10619035" cy="829567"/>
          </a:xfrm>
          <a:prstGeom prst="rect">
            <a:avLst/>
          </a:prstGeom>
        </p:spPr>
        <p:txBody>
          <a:bodyPr lIns="0" tIns="0" rIns="0" bIns="0" rtlCol="0" anchor="t">
            <a:spAutoFit/>
          </a:bodyPr>
          <a:lstStyle/>
          <a:p>
            <a:pPr algn="l">
              <a:lnSpc>
                <a:spcPts val="2874"/>
              </a:lnSpc>
            </a:pPr>
            <a:r>
              <a:rPr lang="en-US" sz="1750">
                <a:solidFill>
                  <a:srgbClr val="E0D6DE"/>
                </a:solidFill>
                <a:latin typeface="Arimo"/>
                <a:ea typeface="Arimo"/>
                <a:cs typeface="Arimo"/>
                <a:sym typeface="Arimo"/>
              </a:rPr>
              <a:t>Crack detection is carried out on new, unseen images. The trained U-Net model processes these images to generate segmentation masks that highlight areas with cracks. </a:t>
            </a:r>
          </a:p>
        </p:txBody>
      </p:sp>
      <p:sp>
        <p:nvSpPr>
          <p:cNvPr id="19" name="Freeform 19" descr="preencoded.png"/>
          <p:cNvSpPr/>
          <p:nvPr/>
        </p:nvSpPr>
        <p:spPr>
          <a:xfrm>
            <a:off x="802928" y="7823150"/>
            <a:ext cx="1147019" cy="1835349"/>
          </a:xfrm>
          <a:custGeom>
            <a:avLst/>
            <a:gdLst/>
            <a:ahLst/>
            <a:cxnLst/>
            <a:rect l="l" t="t" r="r" b="b"/>
            <a:pathLst>
              <a:path w="1147019" h="1835349">
                <a:moveTo>
                  <a:pt x="0" y="0"/>
                </a:moveTo>
                <a:lnTo>
                  <a:pt x="1147018" y="0"/>
                </a:lnTo>
                <a:lnTo>
                  <a:pt x="1147018" y="1835349"/>
                </a:lnTo>
                <a:lnTo>
                  <a:pt x="0" y="1835349"/>
                </a:lnTo>
                <a:lnTo>
                  <a:pt x="0" y="0"/>
                </a:lnTo>
                <a:close/>
              </a:path>
            </a:pathLst>
          </a:custGeom>
          <a:blipFill>
            <a:blip r:embed="rId10"/>
            <a:stretch>
              <a:fillRect t="-257" b="-257"/>
            </a:stretch>
          </a:blipFill>
        </p:spPr>
      </p:sp>
      <p:sp>
        <p:nvSpPr>
          <p:cNvPr id="20" name="TextBox 20"/>
          <p:cNvSpPr txBox="1"/>
          <p:nvPr/>
        </p:nvSpPr>
        <p:spPr>
          <a:xfrm>
            <a:off x="2294036" y="8023920"/>
            <a:ext cx="9597181" cy="386954"/>
          </a:xfrm>
          <a:prstGeom prst="rect">
            <a:avLst/>
          </a:prstGeom>
        </p:spPr>
        <p:txBody>
          <a:bodyPr lIns="0" tIns="0" rIns="0" bIns="0" rtlCol="0" anchor="t">
            <a:spAutoFit/>
          </a:bodyPr>
          <a:lstStyle/>
          <a:p>
            <a:pPr algn="l">
              <a:lnSpc>
                <a:spcPts val="2812"/>
              </a:lnSpc>
            </a:pPr>
            <a:r>
              <a:rPr lang="en-US" sz="2249">
                <a:solidFill>
                  <a:srgbClr val="E0D6DE"/>
                </a:solidFill>
                <a:latin typeface="Arimo"/>
                <a:ea typeface="Arimo"/>
                <a:cs typeface="Arimo"/>
                <a:sym typeface="Arimo"/>
              </a:rPr>
              <a:t>Phase 4: Integrating the model to be used in real time camera feed</a:t>
            </a:r>
          </a:p>
        </p:txBody>
      </p:sp>
      <p:sp>
        <p:nvSpPr>
          <p:cNvPr id="21" name="TextBox 21"/>
          <p:cNvSpPr txBox="1"/>
          <p:nvPr/>
        </p:nvSpPr>
        <p:spPr>
          <a:xfrm>
            <a:off x="2294036" y="8453140"/>
            <a:ext cx="10619035" cy="829567"/>
          </a:xfrm>
          <a:prstGeom prst="rect">
            <a:avLst/>
          </a:prstGeom>
        </p:spPr>
        <p:txBody>
          <a:bodyPr lIns="0" tIns="0" rIns="0" bIns="0" rtlCol="0" anchor="t">
            <a:spAutoFit/>
          </a:bodyPr>
          <a:lstStyle/>
          <a:p>
            <a:pPr algn="l">
              <a:lnSpc>
                <a:spcPts val="2874"/>
              </a:lnSpc>
            </a:pPr>
            <a:r>
              <a:rPr lang="en-US" sz="1750">
                <a:solidFill>
                  <a:srgbClr val="E0D6DE"/>
                </a:solidFill>
                <a:latin typeface="Arimo"/>
                <a:ea typeface="Arimo"/>
                <a:cs typeface="Arimo"/>
                <a:sym typeface="Arimo"/>
              </a:rPr>
              <a:t>Integrating the U-Net model into a real-time camera feed.Each frame from the camera feed is processed through the U-Net model, which segments the image to identify cracks.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TextBox 5"/>
          <p:cNvSpPr txBox="1"/>
          <p:nvPr/>
        </p:nvSpPr>
        <p:spPr>
          <a:xfrm>
            <a:off x="992238" y="906512"/>
            <a:ext cx="6550670" cy="569714"/>
          </a:xfrm>
          <a:prstGeom prst="rect">
            <a:avLst/>
          </a:prstGeom>
        </p:spPr>
        <p:txBody>
          <a:bodyPr lIns="0" tIns="0" rIns="0" bIns="0" rtlCol="0" anchor="t">
            <a:spAutoFit/>
          </a:bodyPr>
          <a:lstStyle/>
          <a:p>
            <a:pPr algn="l">
              <a:lnSpc>
                <a:spcPts val="4125"/>
              </a:lnSpc>
            </a:pPr>
            <a:r>
              <a:rPr lang="en-US" sz="3312">
                <a:solidFill>
                  <a:srgbClr val="97B8FF"/>
                </a:solidFill>
                <a:latin typeface="Arimo"/>
                <a:ea typeface="Arimo"/>
                <a:cs typeface="Arimo"/>
                <a:sym typeface="Arimo"/>
              </a:rPr>
              <a:t>Activity Chart with Milestones</a:t>
            </a:r>
          </a:p>
        </p:txBody>
      </p:sp>
      <p:sp>
        <p:nvSpPr>
          <p:cNvPr id="6" name="Freeform 6" descr="preencoded.png"/>
          <p:cNvSpPr/>
          <p:nvPr/>
        </p:nvSpPr>
        <p:spPr>
          <a:xfrm>
            <a:off x="992238" y="2043261"/>
            <a:ext cx="16303526" cy="7299126"/>
          </a:xfrm>
          <a:custGeom>
            <a:avLst/>
            <a:gdLst/>
            <a:ahLst/>
            <a:cxnLst/>
            <a:rect l="l" t="t" r="r" b="b"/>
            <a:pathLst>
              <a:path w="16303526" h="7299126">
                <a:moveTo>
                  <a:pt x="0" y="0"/>
                </a:moveTo>
                <a:lnTo>
                  <a:pt x="16303526" y="0"/>
                </a:lnTo>
                <a:lnTo>
                  <a:pt x="16303526" y="7299127"/>
                </a:lnTo>
                <a:lnTo>
                  <a:pt x="0" y="7299127"/>
                </a:lnTo>
                <a:lnTo>
                  <a:pt x="0" y="0"/>
                </a:lnTo>
                <a:close/>
              </a:path>
            </a:pathLst>
          </a:custGeom>
          <a:blipFill>
            <a:blip r:embed="rId4"/>
            <a:stretch>
              <a:fillRect l="-30" r="-30"/>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447675" y="2162175"/>
            <a:ext cx="5962650" cy="5962650"/>
          </a:xfrm>
          <a:custGeom>
            <a:avLst/>
            <a:gdLst/>
            <a:ahLst/>
            <a:cxnLst/>
            <a:rect l="l" t="t" r="r" b="b"/>
            <a:pathLst>
              <a:path w="5962650" h="5962650">
                <a:moveTo>
                  <a:pt x="0" y="0"/>
                </a:moveTo>
                <a:lnTo>
                  <a:pt x="5962650" y="0"/>
                </a:lnTo>
                <a:lnTo>
                  <a:pt x="5962650" y="5962650"/>
                </a:lnTo>
                <a:lnTo>
                  <a:pt x="0" y="5962650"/>
                </a:lnTo>
                <a:lnTo>
                  <a:pt x="0" y="0"/>
                </a:lnTo>
                <a:close/>
              </a:path>
            </a:pathLst>
          </a:custGeom>
          <a:blipFill>
            <a:blip r:embed="rId5"/>
            <a:stretch>
              <a:fillRect/>
            </a:stretch>
          </a:blipFill>
        </p:spPr>
      </p:sp>
      <p:sp>
        <p:nvSpPr>
          <p:cNvPr id="7" name="TextBox 7"/>
          <p:cNvSpPr txBox="1"/>
          <p:nvPr/>
        </p:nvSpPr>
        <p:spPr>
          <a:xfrm>
            <a:off x="7625655" y="738336"/>
            <a:ext cx="7560915" cy="714077"/>
          </a:xfrm>
          <a:prstGeom prst="rect">
            <a:avLst/>
          </a:prstGeom>
        </p:spPr>
        <p:txBody>
          <a:bodyPr lIns="0" tIns="0" rIns="0" bIns="0" rtlCol="0" anchor="t">
            <a:spAutoFit/>
          </a:bodyPr>
          <a:lstStyle/>
          <a:p>
            <a:pPr algn="l">
              <a:lnSpc>
                <a:spcPts val="5374"/>
              </a:lnSpc>
            </a:pPr>
            <a:r>
              <a:rPr lang="en-US" sz="4312">
                <a:solidFill>
                  <a:srgbClr val="97B8FF"/>
                </a:solidFill>
                <a:latin typeface="Arimo"/>
                <a:ea typeface="Arimo"/>
                <a:cs typeface="Arimo"/>
                <a:sym typeface="Arimo"/>
              </a:rPr>
              <a:t>Analysis and Requirements</a:t>
            </a:r>
          </a:p>
        </p:txBody>
      </p:sp>
      <p:sp>
        <p:nvSpPr>
          <p:cNvPr id="8" name="TextBox 8"/>
          <p:cNvSpPr txBox="1"/>
          <p:nvPr/>
        </p:nvSpPr>
        <p:spPr>
          <a:xfrm>
            <a:off x="7625655" y="1695599"/>
            <a:ext cx="9894689" cy="1840409"/>
          </a:xfrm>
          <a:prstGeom prst="rect">
            <a:avLst/>
          </a:prstGeom>
        </p:spPr>
        <p:txBody>
          <a:bodyPr lIns="0" tIns="0" rIns="0" bIns="0" rtlCol="0" anchor="t">
            <a:spAutoFit/>
          </a:bodyPr>
          <a:lstStyle/>
          <a:p>
            <a:pPr algn="l">
              <a:lnSpc>
                <a:spcPts val="2749"/>
              </a:lnSpc>
            </a:pPr>
            <a:r>
              <a:rPr lang="en-US" sz="1687">
                <a:solidFill>
                  <a:srgbClr val="E0D6DE"/>
                </a:solidFill>
                <a:latin typeface="Arimo"/>
                <a:ea typeface="Arimo"/>
                <a:cs typeface="Arimo"/>
                <a:sym typeface="Arimo"/>
              </a:rPr>
              <a:t>Cracks in infrastructure, such as buildings, roads, bridges, can lead to structural failures if left undetected. Manual inspection is time-consuming, prone to human error, and often unsafe. An automated crack detection system using a deep learning model (U-Net) will help identify cracks in both static images and real-time video feeds, providing a faster, more accurate, and scalable solution for structural monitoring and maintenance.</a:t>
            </a:r>
          </a:p>
        </p:txBody>
      </p:sp>
      <p:sp>
        <p:nvSpPr>
          <p:cNvPr id="9" name="TextBox 9"/>
          <p:cNvSpPr txBox="1"/>
          <p:nvPr/>
        </p:nvSpPr>
        <p:spPr>
          <a:xfrm>
            <a:off x="7625655" y="3845867"/>
            <a:ext cx="4973539" cy="361652"/>
          </a:xfrm>
          <a:prstGeom prst="rect">
            <a:avLst/>
          </a:prstGeom>
        </p:spPr>
        <p:txBody>
          <a:bodyPr lIns="0" tIns="0" rIns="0" bIns="0" rtlCol="0" anchor="t">
            <a:spAutoFit/>
          </a:bodyPr>
          <a:lstStyle/>
          <a:p>
            <a:pPr algn="l">
              <a:lnSpc>
                <a:spcPts val="2687"/>
              </a:lnSpc>
            </a:pPr>
            <a:r>
              <a:rPr lang="en-US" sz="2125" b="1">
                <a:solidFill>
                  <a:srgbClr val="97B8FF"/>
                </a:solidFill>
                <a:latin typeface="Arimo Bold"/>
                <a:ea typeface="Arimo Bold"/>
                <a:cs typeface="Arimo Bold"/>
                <a:sym typeface="Arimo Bold"/>
              </a:rPr>
              <a:t>1. Data Collection and Management</a:t>
            </a:r>
          </a:p>
        </p:txBody>
      </p:sp>
      <p:sp>
        <p:nvSpPr>
          <p:cNvPr id="10" name="TextBox 10"/>
          <p:cNvSpPr txBox="1"/>
          <p:nvPr/>
        </p:nvSpPr>
        <p:spPr>
          <a:xfrm>
            <a:off x="7625655" y="4450705"/>
            <a:ext cx="9894689" cy="78759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Requirement</a:t>
            </a:r>
            <a:r>
              <a:rPr lang="en-US" sz="1687">
                <a:solidFill>
                  <a:srgbClr val="E0D6DE"/>
                </a:solidFill>
                <a:latin typeface="Arimo"/>
                <a:ea typeface="Arimo"/>
                <a:cs typeface="Arimo"/>
                <a:sym typeface="Arimo"/>
              </a:rPr>
              <a:t>: The system needs access to a diverse dataset of crack images and corresponding labeled masks for training and testing the model.</a:t>
            </a:r>
          </a:p>
        </p:txBody>
      </p:sp>
      <p:sp>
        <p:nvSpPr>
          <p:cNvPr id="11" name="TextBox 11"/>
          <p:cNvSpPr txBox="1"/>
          <p:nvPr/>
        </p:nvSpPr>
        <p:spPr>
          <a:xfrm>
            <a:off x="7625655" y="5229225"/>
            <a:ext cx="9894689" cy="78759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Considerations</a:t>
            </a:r>
            <a:r>
              <a:rPr lang="en-US" sz="1687">
                <a:solidFill>
                  <a:srgbClr val="E0D6DE"/>
                </a:solidFill>
                <a:latin typeface="Arimo"/>
                <a:ea typeface="Arimo"/>
                <a:cs typeface="Arimo"/>
                <a:sym typeface="Arimo"/>
              </a:rPr>
              <a:t>: Dataset must cover various crack types, environments  lighting conditions, and surface textures.</a:t>
            </a:r>
          </a:p>
        </p:txBody>
      </p:sp>
      <p:sp>
        <p:nvSpPr>
          <p:cNvPr id="12" name="TextBox 12"/>
          <p:cNvSpPr txBox="1"/>
          <p:nvPr/>
        </p:nvSpPr>
        <p:spPr>
          <a:xfrm>
            <a:off x="7625655" y="6326684"/>
            <a:ext cx="4998541" cy="361652"/>
          </a:xfrm>
          <a:prstGeom prst="rect">
            <a:avLst/>
          </a:prstGeom>
        </p:spPr>
        <p:txBody>
          <a:bodyPr lIns="0" tIns="0" rIns="0" bIns="0" rtlCol="0" anchor="t">
            <a:spAutoFit/>
          </a:bodyPr>
          <a:lstStyle/>
          <a:p>
            <a:pPr algn="l">
              <a:lnSpc>
                <a:spcPts val="2687"/>
              </a:lnSpc>
            </a:pPr>
            <a:r>
              <a:rPr lang="en-US" sz="2125" b="1">
                <a:solidFill>
                  <a:srgbClr val="97B8FF"/>
                </a:solidFill>
                <a:latin typeface="Arimo Bold"/>
                <a:ea typeface="Arimo Bold"/>
                <a:cs typeface="Arimo Bold"/>
                <a:sym typeface="Arimo Bold"/>
              </a:rPr>
              <a:t>2. Model Training and Development</a:t>
            </a:r>
          </a:p>
        </p:txBody>
      </p:sp>
      <p:sp>
        <p:nvSpPr>
          <p:cNvPr id="13" name="TextBox 13"/>
          <p:cNvSpPr txBox="1"/>
          <p:nvPr/>
        </p:nvSpPr>
        <p:spPr>
          <a:xfrm>
            <a:off x="7625655" y="6931521"/>
            <a:ext cx="9894689" cy="787599"/>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Requirement</a:t>
            </a:r>
            <a:r>
              <a:rPr lang="en-US" sz="1687">
                <a:solidFill>
                  <a:srgbClr val="E0D6DE"/>
                </a:solidFill>
                <a:latin typeface="Arimo"/>
                <a:ea typeface="Arimo"/>
                <a:cs typeface="Arimo"/>
                <a:sym typeface="Arimo"/>
              </a:rPr>
              <a:t>: The system must train a U-Net model to detect cracks by learning the patterns from labeled images.</a:t>
            </a:r>
          </a:p>
        </p:txBody>
      </p:sp>
      <p:sp>
        <p:nvSpPr>
          <p:cNvPr id="14" name="TextBox 14"/>
          <p:cNvSpPr txBox="1"/>
          <p:nvPr/>
        </p:nvSpPr>
        <p:spPr>
          <a:xfrm>
            <a:off x="7625655" y="7710041"/>
            <a:ext cx="9894689" cy="1138535"/>
          </a:xfrm>
          <a:prstGeom prst="rect">
            <a:avLst/>
          </a:prstGeom>
        </p:spPr>
        <p:txBody>
          <a:bodyPr lIns="0" tIns="0" rIns="0" bIns="0" rtlCol="0" anchor="t">
            <a:spAutoFit/>
          </a:bodyPr>
          <a:lstStyle/>
          <a:p>
            <a:pPr marL="254496" lvl="1" indent="-127248" algn="l">
              <a:lnSpc>
                <a:spcPts val="2749"/>
              </a:lnSpc>
              <a:buFont typeface="Arial"/>
              <a:buChar char="•"/>
            </a:pPr>
            <a:r>
              <a:rPr lang="en-US" sz="1687" b="1">
                <a:solidFill>
                  <a:srgbClr val="E0D6DE"/>
                </a:solidFill>
                <a:latin typeface="Arimo Bold"/>
                <a:ea typeface="Arimo Bold"/>
                <a:cs typeface="Arimo Bold"/>
                <a:sym typeface="Arimo Bold"/>
              </a:rPr>
              <a:t>Considerations</a:t>
            </a:r>
            <a:r>
              <a:rPr lang="en-US" sz="1687">
                <a:solidFill>
                  <a:srgbClr val="E0D6DE"/>
                </a:solidFill>
                <a:latin typeface="Arimo"/>
                <a:ea typeface="Arimo"/>
                <a:cs typeface="Arimo"/>
                <a:sym typeface="Arimo"/>
              </a:rPr>
              <a:t>: Proper selection of model hyperparameters (batch size, epochs).Sufficient computational resources (GPU for training).Data Rescaling techniques to improve model generalization (e.g., rotation, zoom, brightness adjustments).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8191"/>
          </a:xfrm>
          <a:custGeom>
            <a:avLst/>
            <a:gdLst/>
            <a:ahLst/>
            <a:cxnLst/>
            <a:rect l="l" t="t" r="r" b="b"/>
            <a:pathLst>
              <a:path w="6858000" h="10288191">
                <a:moveTo>
                  <a:pt x="0" y="0"/>
                </a:moveTo>
                <a:lnTo>
                  <a:pt x="6858000" y="0"/>
                </a:lnTo>
                <a:lnTo>
                  <a:pt x="6858000" y="10288191"/>
                </a:lnTo>
                <a:lnTo>
                  <a:pt x="0" y="10288191"/>
                </a:lnTo>
                <a:lnTo>
                  <a:pt x="0" y="0"/>
                </a:lnTo>
                <a:close/>
              </a:path>
            </a:pathLst>
          </a:custGeom>
          <a:blipFill>
            <a:blip r:embed="rId4"/>
            <a:stretch>
              <a:fillRect l="-5" r="-5"/>
            </a:stretch>
          </a:blipFill>
        </p:spPr>
      </p:sp>
      <p:sp>
        <p:nvSpPr>
          <p:cNvPr id="6" name="Freeform 6" descr="preencoded.png"/>
          <p:cNvSpPr/>
          <p:nvPr/>
        </p:nvSpPr>
        <p:spPr>
          <a:xfrm>
            <a:off x="447675" y="2162770"/>
            <a:ext cx="5962650" cy="5962650"/>
          </a:xfrm>
          <a:custGeom>
            <a:avLst/>
            <a:gdLst/>
            <a:ahLst/>
            <a:cxnLst/>
            <a:rect l="l" t="t" r="r" b="b"/>
            <a:pathLst>
              <a:path w="5962650" h="5962650">
                <a:moveTo>
                  <a:pt x="0" y="0"/>
                </a:moveTo>
                <a:lnTo>
                  <a:pt x="5962650" y="0"/>
                </a:lnTo>
                <a:lnTo>
                  <a:pt x="5962650" y="5962650"/>
                </a:lnTo>
                <a:lnTo>
                  <a:pt x="0" y="5962650"/>
                </a:lnTo>
                <a:lnTo>
                  <a:pt x="0" y="0"/>
                </a:lnTo>
                <a:close/>
              </a:path>
            </a:pathLst>
          </a:custGeom>
          <a:blipFill>
            <a:blip r:embed="rId5"/>
            <a:stretch>
              <a:fillRect/>
            </a:stretch>
          </a:blipFill>
        </p:spPr>
      </p:sp>
      <p:sp>
        <p:nvSpPr>
          <p:cNvPr id="7" name="TextBox 7"/>
          <p:cNvSpPr txBox="1"/>
          <p:nvPr/>
        </p:nvSpPr>
        <p:spPr>
          <a:xfrm>
            <a:off x="7682061" y="618827"/>
            <a:ext cx="5402461" cy="396479"/>
          </a:xfrm>
          <a:prstGeom prst="rect">
            <a:avLst/>
          </a:prstGeom>
        </p:spPr>
        <p:txBody>
          <a:bodyPr lIns="0" tIns="0" rIns="0" bIns="0" rtlCol="0" anchor="t">
            <a:spAutoFit/>
          </a:bodyPr>
          <a:lstStyle/>
          <a:p>
            <a:pPr algn="l">
              <a:lnSpc>
                <a:spcPts val="2875"/>
              </a:lnSpc>
            </a:pPr>
            <a:r>
              <a:rPr lang="en-US" sz="2312" b="1">
                <a:solidFill>
                  <a:srgbClr val="97B8FF"/>
                </a:solidFill>
                <a:latin typeface="Arimo Bold"/>
                <a:ea typeface="Arimo Bold"/>
                <a:cs typeface="Arimo Bold"/>
                <a:sym typeface="Arimo Bold"/>
              </a:rPr>
              <a:t>3. Crack Detection on Static Images</a:t>
            </a:r>
          </a:p>
        </p:txBody>
      </p:sp>
      <p:sp>
        <p:nvSpPr>
          <p:cNvPr id="8" name="TextBox 8"/>
          <p:cNvSpPr txBox="1"/>
          <p:nvPr/>
        </p:nvSpPr>
        <p:spPr>
          <a:xfrm>
            <a:off x="7682061" y="1155501"/>
            <a:ext cx="9781878" cy="84861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Requirement</a:t>
            </a:r>
            <a:r>
              <a:rPr lang="en-US" sz="1812">
                <a:solidFill>
                  <a:srgbClr val="E0D6DE"/>
                </a:solidFill>
                <a:latin typeface="Arimo"/>
                <a:ea typeface="Arimo"/>
                <a:cs typeface="Arimo"/>
                <a:sym typeface="Arimo"/>
              </a:rPr>
              <a:t>: User has to upload images for crack detection and receive results with contours and bounding boxes drawn around detected cracks.</a:t>
            </a:r>
          </a:p>
        </p:txBody>
      </p:sp>
      <p:sp>
        <p:nvSpPr>
          <p:cNvPr id="9" name="TextBox 9"/>
          <p:cNvSpPr txBox="1"/>
          <p:nvPr/>
        </p:nvSpPr>
        <p:spPr>
          <a:xfrm>
            <a:off x="7682061" y="1991171"/>
            <a:ext cx="9781878" cy="1225303"/>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Considerations</a:t>
            </a:r>
            <a:r>
              <a:rPr lang="en-US" sz="1812">
                <a:solidFill>
                  <a:srgbClr val="E0D6DE"/>
                </a:solidFill>
                <a:latin typeface="Arimo"/>
                <a:ea typeface="Arimo"/>
                <a:cs typeface="Arimo"/>
                <a:sym typeface="Arimo"/>
              </a:rPr>
              <a:t>: Fast inference time for static image analysis. Accurate contour generation to match the crack's shape. User-friendly interface to view and analyze results.</a:t>
            </a:r>
          </a:p>
        </p:txBody>
      </p:sp>
      <p:sp>
        <p:nvSpPr>
          <p:cNvPr id="10" name="TextBox 10"/>
          <p:cNvSpPr txBox="1"/>
          <p:nvPr/>
        </p:nvSpPr>
        <p:spPr>
          <a:xfrm>
            <a:off x="7682061" y="3541067"/>
            <a:ext cx="6204645" cy="396479"/>
          </a:xfrm>
          <a:prstGeom prst="rect">
            <a:avLst/>
          </a:prstGeom>
        </p:spPr>
        <p:txBody>
          <a:bodyPr lIns="0" tIns="0" rIns="0" bIns="0" rtlCol="0" anchor="t">
            <a:spAutoFit/>
          </a:bodyPr>
          <a:lstStyle/>
          <a:p>
            <a:pPr algn="l">
              <a:lnSpc>
                <a:spcPts val="2875"/>
              </a:lnSpc>
            </a:pPr>
            <a:r>
              <a:rPr lang="en-US" sz="2312" b="1">
                <a:solidFill>
                  <a:srgbClr val="97B8FF"/>
                </a:solidFill>
                <a:latin typeface="Arimo Bold"/>
                <a:ea typeface="Arimo Bold"/>
                <a:cs typeface="Arimo Bold"/>
                <a:sym typeface="Arimo Bold"/>
              </a:rPr>
              <a:t>4. Contour and Bounding Box Generation</a:t>
            </a:r>
          </a:p>
        </p:txBody>
      </p:sp>
      <p:sp>
        <p:nvSpPr>
          <p:cNvPr id="11" name="TextBox 11"/>
          <p:cNvSpPr txBox="1"/>
          <p:nvPr/>
        </p:nvSpPr>
        <p:spPr>
          <a:xfrm>
            <a:off x="7682061" y="4195465"/>
            <a:ext cx="9781878" cy="84861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Requirement</a:t>
            </a:r>
            <a:r>
              <a:rPr lang="en-US" sz="1812">
                <a:solidFill>
                  <a:srgbClr val="E0D6DE"/>
                </a:solidFill>
                <a:latin typeface="Arimo"/>
                <a:ea typeface="Arimo"/>
                <a:cs typeface="Arimo"/>
                <a:sym typeface="Arimo"/>
              </a:rPr>
              <a:t>: Draw contours around detected cracks and provide bounding boxes to quantify their location and size.</a:t>
            </a:r>
          </a:p>
        </p:txBody>
      </p:sp>
      <p:sp>
        <p:nvSpPr>
          <p:cNvPr id="12" name="TextBox 12"/>
          <p:cNvSpPr txBox="1"/>
          <p:nvPr/>
        </p:nvSpPr>
        <p:spPr>
          <a:xfrm>
            <a:off x="7682061" y="5031135"/>
            <a:ext cx="9781878" cy="84861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Considerations</a:t>
            </a:r>
            <a:r>
              <a:rPr lang="en-US" sz="1812">
                <a:solidFill>
                  <a:srgbClr val="E0D6DE"/>
                </a:solidFill>
                <a:latin typeface="Arimo"/>
                <a:ea typeface="Arimo"/>
                <a:cs typeface="Arimo"/>
                <a:sym typeface="Arimo"/>
              </a:rPr>
              <a:t>: Precision in contour generation to avoid false positives. Dynamic bounding box adjustments based on crack size and shape.</a:t>
            </a:r>
          </a:p>
        </p:txBody>
      </p:sp>
      <p:sp>
        <p:nvSpPr>
          <p:cNvPr id="13" name="TextBox 13"/>
          <p:cNvSpPr txBox="1"/>
          <p:nvPr/>
        </p:nvSpPr>
        <p:spPr>
          <a:xfrm>
            <a:off x="7682061" y="6204347"/>
            <a:ext cx="6962180" cy="396479"/>
          </a:xfrm>
          <a:prstGeom prst="rect">
            <a:avLst/>
          </a:prstGeom>
        </p:spPr>
        <p:txBody>
          <a:bodyPr lIns="0" tIns="0" rIns="0" bIns="0" rtlCol="0" anchor="t">
            <a:spAutoFit/>
          </a:bodyPr>
          <a:lstStyle/>
          <a:p>
            <a:pPr algn="l">
              <a:lnSpc>
                <a:spcPts val="2875"/>
              </a:lnSpc>
            </a:pPr>
            <a:r>
              <a:rPr lang="en-US" sz="2312" b="1">
                <a:solidFill>
                  <a:srgbClr val="97B8FF"/>
                </a:solidFill>
                <a:latin typeface="Arimo Bold"/>
                <a:ea typeface="Arimo Bold"/>
                <a:cs typeface="Arimo Bold"/>
                <a:sym typeface="Arimo Bold"/>
              </a:rPr>
              <a:t>5. Real-Time Crack Detection via Camera Feed</a:t>
            </a:r>
          </a:p>
        </p:txBody>
      </p:sp>
      <p:sp>
        <p:nvSpPr>
          <p:cNvPr id="14" name="TextBox 14"/>
          <p:cNvSpPr txBox="1"/>
          <p:nvPr/>
        </p:nvSpPr>
        <p:spPr>
          <a:xfrm>
            <a:off x="7682061" y="6858744"/>
            <a:ext cx="9781878" cy="848617"/>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Requirement</a:t>
            </a:r>
            <a:r>
              <a:rPr lang="en-US" sz="1812">
                <a:solidFill>
                  <a:srgbClr val="E0D6DE"/>
                </a:solidFill>
                <a:latin typeface="Arimo"/>
                <a:ea typeface="Arimo"/>
                <a:cs typeface="Arimo"/>
                <a:sym typeface="Arimo"/>
              </a:rPr>
              <a:t>: The system must integrate with a live camera feed for continuous crack detection and processing in real-time.</a:t>
            </a:r>
          </a:p>
        </p:txBody>
      </p:sp>
      <p:sp>
        <p:nvSpPr>
          <p:cNvPr id="15" name="TextBox 15"/>
          <p:cNvSpPr txBox="1"/>
          <p:nvPr/>
        </p:nvSpPr>
        <p:spPr>
          <a:xfrm>
            <a:off x="7682061" y="7694414"/>
            <a:ext cx="9781878" cy="1225303"/>
          </a:xfrm>
          <a:prstGeom prst="rect">
            <a:avLst/>
          </a:prstGeom>
        </p:spPr>
        <p:txBody>
          <a:bodyPr lIns="0" tIns="0" rIns="0" bIns="0" rtlCol="0" anchor="t">
            <a:spAutoFit/>
          </a:bodyPr>
          <a:lstStyle/>
          <a:p>
            <a:pPr marL="273348" lvl="1" indent="-136674" algn="l">
              <a:lnSpc>
                <a:spcPts val="2937"/>
              </a:lnSpc>
              <a:buFont typeface="Arial"/>
              <a:buChar char="•"/>
            </a:pPr>
            <a:r>
              <a:rPr lang="en-US" sz="1812" b="1">
                <a:solidFill>
                  <a:srgbClr val="E0D6DE"/>
                </a:solidFill>
                <a:latin typeface="Arimo Bold"/>
                <a:ea typeface="Arimo Bold"/>
                <a:cs typeface="Arimo Bold"/>
                <a:sym typeface="Arimo Bold"/>
              </a:rPr>
              <a:t>Considerations</a:t>
            </a:r>
            <a:r>
              <a:rPr lang="en-US" sz="1812">
                <a:solidFill>
                  <a:srgbClr val="E0D6DE"/>
                </a:solidFill>
                <a:latin typeface="Arimo"/>
                <a:ea typeface="Arimo"/>
                <a:cs typeface="Arimo"/>
                <a:sym typeface="Arimo"/>
              </a:rPr>
              <a:t>:High frame rate processing (e.g., 30 FPS) to avoid delays.Low latency between frame capture and detection output.Handling environmental changes like lighting and motion blur in real-time video feeds.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7070C"/>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Freeform 6" descr="preencoded.png"/>
          <p:cNvSpPr/>
          <p:nvPr/>
        </p:nvSpPr>
        <p:spPr>
          <a:xfrm>
            <a:off x="447675" y="2162175"/>
            <a:ext cx="5962650" cy="5962650"/>
          </a:xfrm>
          <a:custGeom>
            <a:avLst/>
            <a:gdLst/>
            <a:ahLst/>
            <a:cxnLst/>
            <a:rect l="l" t="t" r="r" b="b"/>
            <a:pathLst>
              <a:path w="5962650" h="5962650">
                <a:moveTo>
                  <a:pt x="0" y="0"/>
                </a:moveTo>
                <a:lnTo>
                  <a:pt x="5962650" y="0"/>
                </a:lnTo>
                <a:lnTo>
                  <a:pt x="5962650" y="5962650"/>
                </a:lnTo>
                <a:lnTo>
                  <a:pt x="0" y="5962650"/>
                </a:lnTo>
                <a:lnTo>
                  <a:pt x="0" y="0"/>
                </a:lnTo>
                <a:close/>
              </a:path>
            </a:pathLst>
          </a:custGeom>
          <a:blipFill>
            <a:blip r:embed="rId5"/>
            <a:stretch>
              <a:fillRect/>
            </a:stretch>
          </a:blipFill>
        </p:spPr>
      </p:sp>
      <p:sp>
        <p:nvSpPr>
          <p:cNvPr id="7" name="TextBox 7"/>
          <p:cNvSpPr txBox="1"/>
          <p:nvPr/>
        </p:nvSpPr>
        <p:spPr>
          <a:xfrm>
            <a:off x="7656016" y="798910"/>
            <a:ext cx="4718447" cy="384721"/>
          </a:xfrm>
          <a:prstGeom prst="rect">
            <a:avLst/>
          </a:prstGeom>
        </p:spPr>
        <p:txBody>
          <a:bodyPr lIns="0" tIns="0" rIns="0" bIns="0" rtlCol="0" anchor="t">
            <a:spAutoFit/>
          </a:bodyPr>
          <a:lstStyle/>
          <a:p>
            <a:pPr algn="l">
              <a:lnSpc>
                <a:spcPts val="2750"/>
              </a:lnSpc>
            </a:pPr>
            <a:r>
              <a:rPr lang="en-US" sz="2187" b="1">
                <a:solidFill>
                  <a:srgbClr val="97B8FF"/>
                </a:solidFill>
                <a:latin typeface="Arimo Bold"/>
                <a:ea typeface="Arimo Bold"/>
                <a:cs typeface="Arimo Bold"/>
                <a:sym typeface="Arimo Bold"/>
              </a:rPr>
              <a:t>6. User Interface and Interaction</a:t>
            </a:r>
          </a:p>
        </p:txBody>
      </p:sp>
      <p:sp>
        <p:nvSpPr>
          <p:cNvPr id="8" name="TextBox 8"/>
          <p:cNvSpPr txBox="1"/>
          <p:nvPr/>
        </p:nvSpPr>
        <p:spPr>
          <a:xfrm>
            <a:off x="7656016" y="1316385"/>
            <a:ext cx="9833967" cy="82480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Requirement</a:t>
            </a:r>
            <a:r>
              <a:rPr lang="en-US" sz="1750">
                <a:solidFill>
                  <a:srgbClr val="E0D6DE"/>
                </a:solidFill>
                <a:latin typeface="Arimo"/>
                <a:ea typeface="Arimo"/>
                <a:cs typeface="Arimo"/>
                <a:sym typeface="Arimo"/>
              </a:rPr>
              <a:t>: The application must have an intuitive and interactive user interface that allows users to upload images, start live detection and view detected result.</a:t>
            </a:r>
          </a:p>
        </p:txBody>
      </p:sp>
      <p:sp>
        <p:nvSpPr>
          <p:cNvPr id="9" name="TextBox 9"/>
          <p:cNvSpPr txBox="1"/>
          <p:nvPr/>
        </p:nvSpPr>
        <p:spPr>
          <a:xfrm>
            <a:off x="7656016" y="2125712"/>
            <a:ext cx="9833967" cy="82480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Considerations</a:t>
            </a:r>
            <a:r>
              <a:rPr lang="en-US" sz="1750">
                <a:solidFill>
                  <a:srgbClr val="E0D6DE"/>
                </a:solidFill>
                <a:latin typeface="Arimo"/>
                <a:ea typeface="Arimo"/>
                <a:cs typeface="Arimo"/>
                <a:sym typeface="Arimo"/>
              </a:rPr>
              <a:t>: Simple and responsive UI for end users (engineers, inspectors).Options for exporting detected crack data for reporting purposes.</a:t>
            </a:r>
          </a:p>
        </p:txBody>
      </p:sp>
      <p:sp>
        <p:nvSpPr>
          <p:cNvPr id="10" name="TextBox 10"/>
          <p:cNvSpPr txBox="1"/>
          <p:nvPr/>
        </p:nvSpPr>
        <p:spPr>
          <a:xfrm>
            <a:off x="7656016" y="3263950"/>
            <a:ext cx="5589537" cy="384721"/>
          </a:xfrm>
          <a:prstGeom prst="rect">
            <a:avLst/>
          </a:prstGeom>
        </p:spPr>
        <p:txBody>
          <a:bodyPr lIns="0" tIns="0" rIns="0" bIns="0" rtlCol="0" anchor="t">
            <a:spAutoFit/>
          </a:bodyPr>
          <a:lstStyle/>
          <a:p>
            <a:pPr algn="l">
              <a:lnSpc>
                <a:spcPts val="2750"/>
              </a:lnSpc>
            </a:pPr>
            <a:r>
              <a:rPr lang="en-US" sz="2187" b="1">
                <a:solidFill>
                  <a:srgbClr val="97B8FF"/>
                </a:solidFill>
                <a:latin typeface="Arimo Bold"/>
                <a:ea typeface="Arimo Bold"/>
                <a:cs typeface="Arimo Bold"/>
                <a:sym typeface="Arimo Bold"/>
              </a:rPr>
              <a:t>7. System Performance and Scalability</a:t>
            </a:r>
          </a:p>
        </p:txBody>
      </p:sp>
      <p:sp>
        <p:nvSpPr>
          <p:cNvPr id="11" name="TextBox 11"/>
          <p:cNvSpPr txBox="1"/>
          <p:nvPr/>
        </p:nvSpPr>
        <p:spPr>
          <a:xfrm>
            <a:off x="7656016" y="3895427"/>
            <a:ext cx="9833967" cy="1189584"/>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Requirement</a:t>
            </a:r>
            <a:r>
              <a:rPr lang="en-US" sz="1750">
                <a:solidFill>
                  <a:srgbClr val="E0D6DE"/>
                </a:solidFill>
                <a:latin typeface="Arimo"/>
                <a:ea typeface="Arimo"/>
                <a:cs typeface="Arimo"/>
                <a:sym typeface="Arimo"/>
              </a:rPr>
              <a:t>: The application must be optimized for speed and accuracy, capable of running on both high-end systems (e.g., servers) and resource-constrained devices (e.g., edge devices).</a:t>
            </a:r>
          </a:p>
        </p:txBody>
      </p:sp>
      <p:sp>
        <p:nvSpPr>
          <p:cNvPr id="12" name="TextBox 12"/>
          <p:cNvSpPr txBox="1"/>
          <p:nvPr/>
        </p:nvSpPr>
        <p:spPr>
          <a:xfrm>
            <a:off x="7656016" y="5069532"/>
            <a:ext cx="9833967" cy="1189584"/>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Considerations</a:t>
            </a:r>
            <a:r>
              <a:rPr lang="en-US" sz="1750">
                <a:solidFill>
                  <a:srgbClr val="E0D6DE"/>
                </a:solidFill>
                <a:latin typeface="Arimo"/>
                <a:ea typeface="Arimo"/>
                <a:cs typeface="Arimo"/>
                <a:sym typeface="Arimo"/>
              </a:rPr>
              <a:t>:Use of optimized model deployment tools like TensorRT, ONNX, or TensorFlow Lite for edge device compatibility.Scalability to handle multiple image inputs or video streams simultaneously.</a:t>
            </a:r>
          </a:p>
        </p:txBody>
      </p:sp>
      <p:sp>
        <p:nvSpPr>
          <p:cNvPr id="13" name="TextBox 13"/>
          <p:cNvSpPr txBox="1"/>
          <p:nvPr/>
        </p:nvSpPr>
        <p:spPr>
          <a:xfrm>
            <a:off x="7656016" y="6572547"/>
            <a:ext cx="4732436" cy="384721"/>
          </a:xfrm>
          <a:prstGeom prst="rect">
            <a:avLst/>
          </a:prstGeom>
        </p:spPr>
        <p:txBody>
          <a:bodyPr lIns="0" tIns="0" rIns="0" bIns="0" rtlCol="0" anchor="t">
            <a:spAutoFit/>
          </a:bodyPr>
          <a:lstStyle/>
          <a:p>
            <a:pPr algn="l">
              <a:lnSpc>
                <a:spcPts val="2750"/>
              </a:lnSpc>
            </a:pPr>
            <a:r>
              <a:rPr lang="en-US" sz="2187" b="1">
                <a:solidFill>
                  <a:srgbClr val="97B8FF"/>
                </a:solidFill>
                <a:latin typeface="Arimo Bold"/>
                <a:ea typeface="Arimo Bold"/>
                <a:cs typeface="Arimo Bold"/>
                <a:sym typeface="Arimo Bold"/>
              </a:rPr>
              <a:t>8. Deployment and Maintenance</a:t>
            </a:r>
          </a:p>
        </p:txBody>
      </p:sp>
      <p:sp>
        <p:nvSpPr>
          <p:cNvPr id="14" name="TextBox 14"/>
          <p:cNvSpPr txBox="1"/>
          <p:nvPr/>
        </p:nvSpPr>
        <p:spPr>
          <a:xfrm>
            <a:off x="7656016" y="7204025"/>
            <a:ext cx="9833967" cy="82480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Requirement</a:t>
            </a:r>
            <a:r>
              <a:rPr lang="en-US" sz="1750">
                <a:solidFill>
                  <a:srgbClr val="E0D6DE"/>
                </a:solidFill>
                <a:latin typeface="Arimo"/>
                <a:ea typeface="Arimo"/>
                <a:cs typeface="Arimo"/>
                <a:sym typeface="Arimo"/>
              </a:rPr>
              <a:t>: The system must be deployable in real-world environments, with continuous monitoring and updating of the model for improved accuracy.</a:t>
            </a:r>
          </a:p>
        </p:txBody>
      </p:sp>
      <p:sp>
        <p:nvSpPr>
          <p:cNvPr id="15" name="TextBox 15"/>
          <p:cNvSpPr txBox="1"/>
          <p:nvPr/>
        </p:nvSpPr>
        <p:spPr>
          <a:xfrm>
            <a:off x="7656016" y="8013352"/>
            <a:ext cx="9833967" cy="82480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E0D6DE"/>
                </a:solidFill>
                <a:latin typeface="Arimo Bold"/>
                <a:ea typeface="Arimo Bold"/>
                <a:cs typeface="Arimo Bold"/>
                <a:sym typeface="Arimo Bold"/>
              </a:rPr>
              <a:t>Considerations</a:t>
            </a:r>
            <a:r>
              <a:rPr lang="en-US" sz="1750">
                <a:solidFill>
                  <a:srgbClr val="E0D6DE"/>
                </a:solidFill>
                <a:latin typeface="Arimo"/>
                <a:ea typeface="Arimo"/>
                <a:cs typeface="Arimo"/>
                <a:sym typeface="Arimo"/>
              </a:rPr>
              <a:t>:Easy model updating (e.g., incremental training with new data).Regular maintenance to ensure system uptime and accuracy.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2219</Words>
  <Application>Microsoft Office PowerPoint</Application>
  <PresentationFormat>Custom</PresentationFormat>
  <Paragraphs>203</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Arimo</vt:lpstr>
      <vt:lpstr>Arimo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PPT.pptx</dc:title>
  <cp:lastModifiedBy>Atharva Khadse</cp:lastModifiedBy>
  <cp:revision>2</cp:revision>
  <dcterms:created xsi:type="dcterms:W3CDTF">2006-08-16T00:00:00Z</dcterms:created>
  <dcterms:modified xsi:type="dcterms:W3CDTF">2025-01-07T12:39:56Z</dcterms:modified>
  <dc:identifier>DAGbhIEqsPk</dc:identifier>
</cp:coreProperties>
</file>